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347" r:id="rId3"/>
    <p:sldId id="278" r:id="rId4"/>
    <p:sldId id="309" r:id="rId5"/>
    <p:sldId id="281" r:id="rId6"/>
    <p:sldId id="263" r:id="rId7"/>
    <p:sldId id="284" r:id="rId8"/>
    <p:sldId id="286" r:id="rId9"/>
    <p:sldId id="287" r:id="rId10"/>
    <p:sldId id="282" r:id="rId11"/>
    <p:sldId id="289" r:id="rId12"/>
    <p:sldId id="296" r:id="rId13"/>
    <p:sldId id="298" r:id="rId14"/>
    <p:sldId id="299" r:id="rId15"/>
    <p:sldId id="310" r:id="rId16"/>
    <p:sldId id="311" r:id="rId17"/>
    <p:sldId id="261" r:id="rId18"/>
    <p:sldId id="280" r:id="rId19"/>
    <p:sldId id="337" r:id="rId20"/>
    <p:sldId id="338" r:id="rId21"/>
    <p:sldId id="339" r:id="rId22"/>
    <p:sldId id="283" r:id="rId23"/>
    <p:sldId id="340" r:id="rId24"/>
    <p:sldId id="334" r:id="rId25"/>
    <p:sldId id="335" r:id="rId26"/>
    <p:sldId id="343" r:id="rId27"/>
    <p:sldId id="344" r:id="rId28"/>
    <p:sldId id="342" r:id="rId29"/>
    <p:sldId id="341" r:id="rId30"/>
    <p:sldId id="345" r:id="rId31"/>
    <p:sldId id="346" r:id="rId32"/>
    <p:sldId id="304" r:id="rId33"/>
    <p:sldId id="305" r:id="rId34"/>
    <p:sldId id="306" r:id="rId35"/>
    <p:sldId id="307" r:id="rId36"/>
    <p:sldId id="332" r:id="rId37"/>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vodvorsky, Ingrid - (novod)" initials="NI-(" lastIdx="2" clrIdx="0">
    <p:extLst>
      <p:ext uri="{19B8F6BF-5375-455C-9EA6-DF929625EA0E}">
        <p15:presenceInfo xmlns:p15="http://schemas.microsoft.com/office/powerpoint/2012/main" userId="S::novod@email.arizona.edu::aac10e38-4ff0-4dc0-876e-d9ba9a242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68D"/>
    <a:srgbClr val="333333"/>
    <a:srgbClr val="C8D9D8"/>
    <a:srgbClr val="AB0520"/>
    <a:srgbClr val="0C23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9" autoAdjust="0"/>
    <p:restoredTop sz="94681"/>
  </p:normalViewPr>
  <p:slideViewPr>
    <p:cSldViewPr snapToGrid="0" snapToObjects="1">
      <p:cViewPr varScale="1">
        <p:scale>
          <a:sx n="95" d="100"/>
          <a:sy n="95" d="100"/>
        </p:scale>
        <p:origin x="176" y="352"/>
      </p:cViewPr>
      <p:guideLst>
        <p:guide orient="horz" pos="2160"/>
        <p:guide pos="2880"/>
      </p:guideLst>
    </p:cSldViewPr>
  </p:slideViewPr>
  <p:notesTextViewPr>
    <p:cViewPr>
      <p:scale>
        <a:sx n="100" d="100"/>
        <a:sy n="100" d="100"/>
      </p:scale>
      <p:origin x="0" y="0"/>
    </p:cViewPr>
  </p:notesTextViewPr>
  <p:sorterViewPr>
    <p:cViewPr>
      <p:scale>
        <a:sx n="127" d="100"/>
        <a:sy n="12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fld id="{B583FE5B-D5CB-4101-AF88-4FD3B0F66726}" type="datetimeFigureOut">
              <a:rPr lang="en-US" smtClean="0"/>
              <a:t>2/17/20</a:t>
            </a:fld>
            <a:endParaRPr lang="en-US"/>
          </a:p>
        </p:txBody>
      </p:sp>
      <p:sp>
        <p:nvSpPr>
          <p:cNvPr id="4" name="Footer Placeholder 3"/>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8C05F95D-DD7D-4993-AA99-0E42A15F09F7}" type="slidenum">
              <a:rPr lang="en-US" smtClean="0"/>
              <a:t>‹#›</a:t>
            </a:fld>
            <a:endParaRPr lang="en-US"/>
          </a:p>
        </p:txBody>
      </p:sp>
    </p:spTree>
    <p:extLst>
      <p:ext uri="{BB962C8B-B14F-4D97-AF65-F5344CB8AC3E}">
        <p14:creationId xmlns:p14="http://schemas.microsoft.com/office/powerpoint/2010/main" val="4189042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D71FBE33-C9DD-0642-90F3-B82068D6BC7E}" type="datetimeFigureOut">
              <a:rPr lang="en-US" smtClean="0"/>
              <a:t>2/17/20</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1F7D9E7C-69FF-6640-8CAC-F17AEDA6F272}" type="slidenum">
              <a:rPr lang="en-US" smtClean="0"/>
              <a:t>‹#›</a:t>
            </a:fld>
            <a:endParaRPr lang="en-US"/>
          </a:p>
        </p:txBody>
      </p:sp>
    </p:spTree>
    <p:extLst>
      <p:ext uri="{BB962C8B-B14F-4D97-AF65-F5344CB8AC3E}">
        <p14:creationId xmlns:p14="http://schemas.microsoft.com/office/powerpoint/2010/main" val="182785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7D9E7C-69FF-6640-8CAC-F17AEDA6F272}" type="slidenum">
              <a:rPr lang="en-US" smtClean="0"/>
              <a:t>1</a:t>
            </a:fld>
            <a:endParaRPr lang="en-US"/>
          </a:p>
        </p:txBody>
      </p:sp>
    </p:spTree>
    <p:extLst>
      <p:ext uri="{BB962C8B-B14F-4D97-AF65-F5344CB8AC3E}">
        <p14:creationId xmlns:p14="http://schemas.microsoft.com/office/powerpoint/2010/main" val="406915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FE3AA-1673-4D66-BE3D-70788E099B17}" type="slidenum">
              <a:rPr lang="en-US" smtClean="0"/>
              <a:t>21</a:t>
            </a:fld>
            <a:endParaRPr lang="en-US"/>
          </a:p>
        </p:txBody>
      </p:sp>
    </p:spTree>
    <p:extLst>
      <p:ext uri="{BB962C8B-B14F-4D97-AF65-F5344CB8AC3E}">
        <p14:creationId xmlns:p14="http://schemas.microsoft.com/office/powerpoint/2010/main" val="109848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 Section 8</a:t>
            </a:r>
            <a:r>
              <a:rPr lang="en-US" baseline="0" dirty="0"/>
              <a:t> can be used to document impact in an administrative service leadership position.  If serving as a director, department head and/or assistant or associate dean, please use this section to describe your leadership and impact in your position.</a:t>
            </a:r>
            <a:endParaRPr lang="en-US" dirty="0"/>
          </a:p>
        </p:txBody>
      </p:sp>
      <p:sp>
        <p:nvSpPr>
          <p:cNvPr id="4" name="Slide Number Placeholder 3"/>
          <p:cNvSpPr>
            <a:spLocks noGrp="1"/>
          </p:cNvSpPr>
          <p:nvPr>
            <p:ph type="sldNum" sz="quarter" idx="10"/>
          </p:nvPr>
        </p:nvSpPr>
        <p:spPr/>
        <p:txBody>
          <a:bodyPr/>
          <a:lstStyle/>
          <a:p>
            <a:fld id="{AA6FE3AA-1673-4D66-BE3D-70788E099B17}" type="slidenum">
              <a:rPr lang="en-US" smtClean="0"/>
              <a:t>23</a:t>
            </a:fld>
            <a:endParaRPr lang="en-US"/>
          </a:p>
        </p:txBody>
      </p:sp>
    </p:spTree>
    <p:extLst>
      <p:ext uri="{BB962C8B-B14F-4D97-AF65-F5344CB8AC3E}">
        <p14:creationId xmlns:p14="http://schemas.microsoft.com/office/powerpoint/2010/main" val="209487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Tom Miller for this slide.</a:t>
            </a:r>
          </a:p>
        </p:txBody>
      </p:sp>
      <p:sp>
        <p:nvSpPr>
          <p:cNvPr id="4" name="Slide Number Placeholder 3"/>
          <p:cNvSpPr>
            <a:spLocks noGrp="1"/>
          </p:cNvSpPr>
          <p:nvPr>
            <p:ph type="sldNum" sz="quarter" idx="10"/>
          </p:nvPr>
        </p:nvSpPr>
        <p:spPr/>
        <p:txBody>
          <a:bodyPr/>
          <a:lstStyle/>
          <a:p>
            <a:fld id="{AA6FE3AA-1673-4D66-BE3D-70788E099B17}" type="slidenum">
              <a:rPr lang="en-US" smtClean="0"/>
              <a:t>25</a:t>
            </a:fld>
            <a:endParaRPr lang="en-US"/>
          </a:p>
        </p:txBody>
      </p:sp>
    </p:spTree>
    <p:extLst>
      <p:ext uri="{BB962C8B-B14F-4D97-AF65-F5344CB8AC3E}">
        <p14:creationId xmlns:p14="http://schemas.microsoft.com/office/powerpoint/2010/main" val="7493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9E4C-636A-0747-9271-62927A090EF2}" type="slidenum">
              <a:rPr lang="en-US" smtClean="0"/>
              <a:t>36</a:t>
            </a:fld>
            <a:endParaRPr lang="en-US"/>
          </a:p>
        </p:txBody>
      </p:sp>
    </p:spTree>
    <p:extLst>
      <p:ext uri="{BB962C8B-B14F-4D97-AF65-F5344CB8AC3E}">
        <p14:creationId xmlns:p14="http://schemas.microsoft.com/office/powerpoint/2010/main" val="140194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11</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429336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12</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142423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13</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133294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14</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231240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15</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65963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16</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197616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FE3AA-1673-4D66-BE3D-70788E099B17}" type="slidenum">
              <a:rPr lang="en-US" smtClean="0"/>
              <a:t>19</a:t>
            </a:fld>
            <a:endParaRPr lang="en-US"/>
          </a:p>
        </p:txBody>
      </p:sp>
    </p:spTree>
    <p:extLst>
      <p:ext uri="{BB962C8B-B14F-4D97-AF65-F5344CB8AC3E}">
        <p14:creationId xmlns:p14="http://schemas.microsoft.com/office/powerpoint/2010/main" val="289588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FE3AA-1673-4D66-BE3D-70788E099B17}" type="slidenum">
              <a:rPr lang="en-US" smtClean="0"/>
              <a:t>20</a:t>
            </a:fld>
            <a:endParaRPr lang="en-US"/>
          </a:p>
        </p:txBody>
      </p:sp>
    </p:spTree>
    <p:extLst>
      <p:ext uri="{BB962C8B-B14F-4D97-AF65-F5344CB8AC3E}">
        <p14:creationId xmlns:p14="http://schemas.microsoft.com/office/powerpoint/2010/main" val="3450742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600" baseline="0"/>
            </a:lvl1pPr>
          </a:lstStyle>
          <a:p>
            <a:r>
              <a:rPr lang="en-US" dirty="0"/>
              <a:t>SAMPLE TITLE</a:t>
            </a:r>
          </a:p>
        </p:txBody>
      </p:sp>
      <p:sp>
        <p:nvSpPr>
          <p:cNvPr id="3" name="Subtitle 2"/>
          <p:cNvSpPr>
            <a:spLocks noGrp="1"/>
          </p:cNvSpPr>
          <p:nvPr>
            <p:ph type="subTitle" idx="1" hasCustomPrompt="1"/>
          </p:nvPr>
        </p:nvSpPr>
        <p:spPr>
          <a:xfrm>
            <a:off x="1371600" y="3886200"/>
            <a:ext cx="6400800" cy="1344319"/>
          </a:xfrm>
        </p:spPr>
        <p:txBody>
          <a:bodyPr/>
          <a:lstStyle>
            <a:lvl1pPr marL="0" indent="0" algn="ctr">
              <a:buNone/>
              <a:defRPr>
                <a:solidFill>
                  <a:srgbClr val="6F86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text or subtitle</a:t>
            </a:r>
          </a:p>
        </p:txBody>
      </p:sp>
      <p:pic>
        <p:nvPicPr>
          <p:cNvPr id="7" name="Picture 6"/>
          <p:cNvPicPr>
            <a:picLocks noChangeAspect="1"/>
          </p:cNvPicPr>
          <p:nvPr userDrawn="1"/>
        </p:nvPicPr>
        <p:blipFill>
          <a:blip r:embed="rId2"/>
          <a:stretch>
            <a:fillRect/>
          </a:stretch>
        </p:blipFill>
        <p:spPr>
          <a:xfrm>
            <a:off x="3446812" y="5729514"/>
            <a:ext cx="2256972" cy="1128486"/>
          </a:xfrm>
          <a:prstGeom prst="rect">
            <a:avLst/>
          </a:prstGeom>
        </p:spPr>
      </p:pic>
      <p:pic>
        <p:nvPicPr>
          <p:cNvPr id="8" name="Picture 7" descr="triangles_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8723" y="1977326"/>
            <a:ext cx="606552" cy="82296"/>
          </a:xfrm>
          <a:prstGeom prst="rect">
            <a:avLst/>
          </a:prstGeom>
        </p:spPr>
      </p:pic>
    </p:spTree>
    <p:extLst>
      <p:ext uri="{BB962C8B-B14F-4D97-AF65-F5344CB8AC3E}">
        <p14:creationId xmlns:p14="http://schemas.microsoft.com/office/powerpoint/2010/main" val="331320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8" name="Text Placeholder 2"/>
          <p:cNvSpPr>
            <a:spLocks noGrp="1"/>
          </p:cNvSpPr>
          <p:nvPr>
            <p:ph idx="1"/>
          </p:nvPr>
        </p:nvSpPr>
        <p:spPr>
          <a:xfrm>
            <a:off x="765443"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4723271"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120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8" name="Text Placeholder 2"/>
          <p:cNvSpPr>
            <a:spLocks noGrp="1"/>
          </p:cNvSpPr>
          <p:nvPr>
            <p:ph idx="1" hasCustomPrompt="1"/>
          </p:nvPr>
        </p:nvSpPr>
        <p:spPr>
          <a:xfrm>
            <a:off x="930172" y="2696278"/>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9" name="Text Placeholder 2"/>
          <p:cNvSpPr>
            <a:spLocks noGrp="1"/>
          </p:cNvSpPr>
          <p:nvPr>
            <p:ph idx="11" hasCustomPrompt="1"/>
          </p:nvPr>
        </p:nvSpPr>
        <p:spPr>
          <a:xfrm>
            <a:off x="909957" y="2355445"/>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AB0520"/>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PARAGRAPH TITLE</a:t>
            </a:r>
          </a:p>
        </p:txBody>
      </p:sp>
    </p:spTree>
    <p:extLst>
      <p:ext uri="{BB962C8B-B14F-4D97-AF65-F5344CB8AC3E}">
        <p14:creationId xmlns:p14="http://schemas.microsoft.com/office/powerpoint/2010/main" val="257592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a:p>
        </p:txBody>
      </p:sp>
      <p:sp>
        <p:nvSpPr>
          <p:cNvPr id="8"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10" name="Text Placeholder 2"/>
          <p:cNvSpPr>
            <a:spLocks noGrp="1"/>
          </p:cNvSpPr>
          <p:nvPr>
            <p:ph idx="1" hasCustomPrompt="1"/>
          </p:nvPr>
        </p:nvSpPr>
        <p:spPr>
          <a:xfrm>
            <a:off x="987377"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1" name="Text Placeholder 2"/>
          <p:cNvSpPr>
            <a:spLocks noGrp="1"/>
          </p:cNvSpPr>
          <p:nvPr>
            <p:ph idx="13" hasCustomPrompt="1"/>
          </p:nvPr>
        </p:nvSpPr>
        <p:spPr>
          <a:xfrm>
            <a:off x="4772589"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Tree>
    <p:extLst>
      <p:ext uri="{BB962C8B-B14F-4D97-AF65-F5344CB8AC3E}">
        <p14:creationId xmlns:p14="http://schemas.microsoft.com/office/powerpoint/2010/main" val="184323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1214C19-7B70-E548-A608-340680BFD9AE}" type="slidenum">
              <a:rPr lang="en-US" smtClean="0"/>
              <a:t>‹#›</a:t>
            </a:fld>
            <a:endParaRPr lang="en-US"/>
          </a:p>
        </p:txBody>
      </p:sp>
      <p:sp>
        <p:nvSpPr>
          <p:cNvPr id="10"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11" name="Content Placeholder 2"/>
          <p:cNvSpPr>
            <a:spLocks noGrp="1"/>
          </p:cNvSpPr>
          <p:nvPr>
            <p:ph sz="half" idx="1"/>
          </p:nvPr>
        </p:nvSpPr>
        <p:spPr>
          <a:xfrm>
            <a:off x="1209963" y="2875352"/>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160697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14C19-7B70-E548-A608-340680BFD9AE}" type="slidenum">
              <a:rPr lang="en-US" smtClean="0"/>
              <a:t>‹#›</a:t>
            </a:fld>
            <a:endParaRPr lang="en-US"/>
          </a:p>
        </p:txBody>
      </p:sp>
      <p:sp>
        <p:nvSpPr>
          <p:cNvPr id="6"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7" name="Picture Placeholder 2"/>
          <p:cNvSpPr>
            <a:spLocks noGrp="1"/>
          </p:cNvSpPr>
          <p:nvPr>
            <p:ph type="pic" idx="1"/>
          </p:nvPr>
        </p:nvSpPr>
        <p:spPr>
          <a:xfrm>
            <a:off x="1792288" y="182944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hasCustomPrompt="1"/>
          </p:nvPr>
        </p:nvSpPr>
        <p:spPr>
          <a:xfrm>
            <a:off x="1792288" y="4938724"/>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235605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ligned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214C19-7B70-E548-A608-340680BFD9AE}" type="slidenum">
              <a:rPr lang="en-US" smtClean="0"/>
              <a:t>‹#›</a:t>
            </a:fld>
            <a:endParaRPr lang="en-US"/>
          </a:p>
        </p:txBody>
      </p:sp>
      <p:sp>
        <p:nvSpPr>
          <p:cNvPr id="5"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6" name="Text Placeholder 2"/>
          <p:cNvSpPr>
            <a:spLocks noGrp="1"/>
          </p:cNvSpPr>
          <p:nvPr>
            <p:ph idx="1" hasCustomPrompt="1"/>
          </p:nvPr>
        </p:nvSpPr>
        <p:spPr>
          <a:xfrm>
            <a:off x="679135" y="1843553"/>
            <a:ext cx="2255330" cy="2219550"/>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7" name="Picture Placeholder 2"/>
          <p:cNvSpPr>
            <a:spLocks noGrp="1"/>
          </p:cNvSpPr>
          <p:nvPr>
            <p:ph type="pic" idx="11"/>
          </p:nvPr>
        </p:nvSpPr>
        <p:spPr>
          <a:xfrm>
            <a:off x="3049915" y="1921673"/>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hasCustomPrompt="1"/>
          </p:nvPr>
        </p:nvSpPr>
        <p:spPr>
          <a:xfrm>
            <a:off x="3049915" y="5030957"/>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79124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a:p>
        </p:txBody>
      </p:sp>
    </p:spTree>
    <p:extLst>
      <p:ext uri="{BB962C8B-B14F-4D97-AF65-F5344CB8AC3E}">
        <p14:creationId xmlns:p14="http://schemas.microsoft.com/office/powerpoint/2010/main" val="197915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F90E035-BAAD-6C40-A177-803251E59D86}" type="datetimeFigureOut">
              <a:rPr lang="en-US" altLang="en-US"/>
              <a:pPr>
                <a:defRPr/>
              </a:pPr>
              <a:t>2/18/20</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5AF40F-A19B-604C-9DE9-6E5C21F38507}" type="slidenum">
              <a:rPr lang="en-US" altLang="en-US"/>
              <a:pPr>
                <a:defRPr/>
              </a:pPr>
              <a:t>‹#›</a:t>
            </a:fld>
            <a:endParaRPr lang="en-US" altLang="en-US"/>
          </a:p>
        </p:txBody>
      </p:sp>
    </p:spTree>
    <p:extLst>
      <p:ext uri="{BB962C8B-B14F-4D97-AF65-F5344CB8AC3E}">
        <p14:creationId xmlns:p14="http://schemas.microsoft.com/office/powerpoint/2010/main" val="321159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riangle_pag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343400" y="6619893"/>
            <a:ext cx="435864" cy="240792"/>
          </a:xfrm>
          <a:prstGeom prst="rect">
            <a:avLst/>
          </a:prstGeom>
        </p:spPr>
      </p:pic>
      <p:sp>
        <p:nvSpPr>
          <p:cNvPr id="2" name="Title Placeholder 1"/>
          <p:cNvSpPr>
            <a:spLocks noGrp="1"/>
          </p:cNvSpPr>
          <p:nvPr>
            <p:ph type="title"/>
          </p:nvPr>
        </p:nvSpPr>
        <p:spPr>
          <a:xfrm>
            <a:off x="457200" y="2551231"/>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8163" y="3885257"/>
            <a:ext cx="6946430" cy="14412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61576" y="6558724"/>
            <a:ext cx="398874" cy="365125"/>
          </a:xfrm>
          <a:prstGeom prst="rect">
            <a:avLst/>
          </a:prstGeom>
        </p:spPr>
        <p:txBody>
          <a:bodyPr vert="horz" lIns="91440" tIns="45720" rIns="91440" bIns="45720" rtlCol="0" anchor="ctr"/>
          <a:lstStyle>
            <a:lvl1pPr algn="ctr">
              <a:defRPr sz="1200">
                <a:solidFill>
                  <a:srgbClr val="FFFFFF"/>
                </a:solidFill>
              </a:defRPr>
            </a:lvl1pPr>
          </a:lstStyle>
          <a:p>
            <a:fld id="{F1214C19-7B70-E548-A608-340680BFD9AE}" type="slidenum">
              <a:rPr lang="en-US" smtClean="0"/>
              <a:pPr/>
              <a:t>‹#›</a:t>
            </a:fld>
            <a:endParaRPr lang="en-US" dirty="0"/>
          </a:p>
        </p:txBody>
      </p:sp>
    </p:spTree>
    <p:extLst>
      <p:ext uri="{BB962C8B-B14F-4D97-AF65-F5344CB8AC3E}">
        <p14:creationId xmlns:p14="http://schemas.microsoft.com/office/powerpoint/2010/main" val="1802591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3600" b="1" kern="1200">
          <a:solidFill>
            <a:srgbClr val="0C234B"/>
          </a:solidFill>
          <a:latin typeface="Verdana"/>
          <a:ea typeface="+mj-ea"/>
          <a:cs typeface="Verdana"/>
        </a:defRPr>
      </a:lvl1pPr>
    </p:titleStyle>
    <p:body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hyperlink" Target="mailto:rperez@email.arizona.edu"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acultyaffairs.arizona.edu/content/universitys-inclusive-view-scholarshi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facultyaffairs.arizona.edu/content/universitys-inclusive-view-scholarshi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facultyaffairs.arizona.edu/content/about-promo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ia.arizona.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teachingprotocol.oia.arizona.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9479"/>
            <a:ext cx="7772400" cy="2120971"/>
          </a:xfrm>
        </p:spPr>
        <p:txBody>
          <a:bodyPr>
            <a:normAutofit/>
          </a:bodyPr>
          <a:lstStyle/>
          <a:p>
            <a:r>
              <a:rPr lang="en-US" sz="4000" dirty="0"/>
              <a:t>USING PORTFOLIOS TO DOCUMENT IMPACT</a:t>
            </a:r>
          </a:p>
        </p:txBody>
      </p:sp>
      <p:sp>
        <p:nvSpPr>
          <p:cNvPr id="3" name="Subtitle 2"/>
          <p:cNvSpPr>
            <a:spLocks noGrp="1"/>
          </p:cNvSpPr>
          <p:nvPr>
            <p:ph type="subTitle" idx="1"/>
          </p:nvPr>
        </p:nvSpPr>
        <p:spPr>
          <a:xfrm>
            <a:off x="610493" y="3606498"/>
            <a:ext cx="7862299" cy="1344319"/>
          </a:xfrm>
        </p:spPr>
        <p:txBody>
          <a:bodyPr>
            <a:noAutofit/>
          </a:bodyPr>
          <a:lstStyle/>
          <a:p>
            <a:r>
              <a:rPr lang="en-US" sz="2800" dirty="0">
                <a:solidFill>
                  <a:schemeClr val="tx1">
                    <a:lumMod val="65000"/>
                    <a:lumOff val="35000"/>
                  </a:schemeClr>
                </a:solidFill>
              </a:rPr>
              <a:t>Tuesday, February 18, 2020</a:t>
            </a:r>
          </a:p>
        </p:txBody>
      </p:sp>
    </p:spTree>
    <p:extLst>
      <p:ext uri="{BB962C8B-B14F-4D97-AF65-F5344CB8AC3E}">
        <p14:creationId xmlns:p14="http://schemas.microsoft.com/office/powerpoint/2010/main" val="3926322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INTERPRETING STUDENT COURSE SURVEYS (SCS)</a:t>
            </a:r>
            <a:endParaRPr lang="en-US" sz="2800" i="1" dirty="0"/>
          </a:p>
        </p:txBody>
      </p:sp>
      <p:sp>
        <p:nvSpPr>
          <p:cNvPr id="7" name="Content Placeholder 6"/>
          <p:cNvSpPr>
            <a:spLocks noGrp="1"/>
          </p:cNvSpPr>
          <p:nvPr>
            <p:ph idx="1"/>
          </p:nvPr>
        </p:nvSpPr>
        <p:spPr>
          <a:xfrm>
            <a:off x="523473" y="2532355"/>
            <a:ext cx="8141896" cy="2383889"/>
          </a:xfrm>
        </p:spPr>
        <p:txBody>
          <a:bodyPr>
            <a:noAutofit/>
          </a:bodyPr>
          <a:lstStyle/>
          <a:p>
            <a:pPr marL="0" indent="0" algn="ctr">
              <a:spcBef>
                <a:spcPts val="0"/>
              </a:spcBef>
              <a:spcAft>
                <a:spcPts val="1200"/>
              </a:spcAft>
              <a:buSzPct val="120000"/>
              <a:buNone/>
              <a:defRPr/>
            </a:pPr>
            <a:r>
              <a:rPr lang="en-US" sz="3200" b="1" dirty="0">
                <a:solidFill>
                  <a:schemeClr val="tx1">
                    <a:lumMod val="65000"/>
                    <a:lumOff val="35000"/>
                  </a:schemeClr>
                </a:solidFill>
              </a:rPr>
              <a:t>Rebecca Pérez</a:t>
            </a:r>
          </a:p>
          <a:p>
            <a:pPr marL="0" indent="0" algn="ctr">
              <a:spcBef>
                <a:spcPts val="0"/>
              </a:spcBef>
              <a:spcAft>
                <a:spcPts val="1200"/>
              </a:spcAft>
              <a:buSzPct val="120000"/>
              <a:buNone/>
              <a:defRPr/>
            </a:pPr>
            <a:r>
              <a:rPr lang="en-US" sz="3200" dirty="0">
                <a:solidFill>
                  <a:schemeClr val="tx1">
                    <a:lumMod val="65000"/>
                    <a:lumOff val="35000"/>
                  </a:schemeClr>
                </a:solidFill>
              </a:rPr>
              <a:t>Assistant Director, Instructional Data</a:t>
            </a:r>
          </a:p>
          <a:p>
            <a:pPr marL="0" indent="0" algn="ctr">
              <a:spcBef>
                <a:spcPts val="0"/>
              </a:spcBef>
              <a:spcAft>
                <a:spcPts val="1200"/>
              </a:spcAft>
              <a:buSzPct val="120000"/>
              <a:buNone/>
              <a:defRPr/>
            </a:pPr>
            <a:r>
              <a:rPr lang="en-US" sz="3200" dirty="0">
                <a:solidFill>
                  <a:schemeClr val="tx1">
                    <a:lumMod val="65000"/>
                    <a:lumOff val="35000"/>
                  </a:schemeClr>
                </a:solidFill>
              </a:rPr>
              <a:t>Office of Instruction &amp; Assessment</a:t>
            </a:r>
          </a:p>
          <a:p>
            <a:endParaRPr lang="en-US" sz="1400" dirty="0"/>
          </a:p>
        </p:txBody>
      </p:sp>
    </p:spTree>
    <p:extLst>
      <p:ext uri="{BB962C8B-B14F-4D97-AF65-F5344CB8AC3E}">
        <p14:creationId xmlns:p14="http://schemas.microsoft.com/office/powerpoint/2010/main" val="315214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2192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4400" b="1">
                <a:solidFill>
                  <a:srgbClr val="002060"/>
                </a:solidFill>
              </a:rPr>
              <a:t> </a:t>
            </a: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SCS CONSULTATION AND </a:t>
            </a:r>
          </a:p>
          <a:p>
            <a:pPr algn="l"/>
            <a:r>
              <a:rPr lang="en-US" sz="2800" dirty="0"/>
              <a:t>SUPPORT SERVICES</a:t>
            </a:r>
            <a:endParaRPr lang="en-US" sz="2800" i="1" dirty="0"/>
          </a:p>
        </p:txBody>
      </p:sp>
      <p:sp>
        <p:nvSpPr>
          <p:cNvPr id="11" name="Content Placeholder 6"/>
          <p:cNvSpPr txBox="1">
            <a:spLocks/>
          </p:cNvSpPr>
          <p:nvPr/>
        </p:nvSpPr>
        <p:spPr>
          <a:xfrm>
            <a:off x="609600" y="2178844"/>
            <a:ext cx="8141896" cy="1185391"/>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spcBef>
                <a:spcPts val="0"/>
              </a:spcBef>
              <a:spcAft>
                <a:spcPts val="3000"/>
              </a:spcAft>
            </a:pPr>
            <a:r>
              <a:rPr lang="en-US" sz="2400" dirty="0">
                <a:solidFill>
                  <a:schemeClr val="tx1">
                    <a:lumMod val="65000"/>
                    <a:lumOff val="35000"/>
                  </a:schemeClr>
                </a:solidFill>
              </a:rPr>
              <a:t>Assistance accessing SCS and TCE reports in </a:t>
            </a:r>
            <a:r>
              <a:rPr lang="en-US" sz="2400" dirty="0" err="1">
                <a:solidFill>
                  <a:schemeClr val="tx1">
                    <a:lumMod val="65000"/>
                    <a:lumOff val="35000"/>
                  </a:schemeClr>
                </a:solidFill>
              </a:rPr>
              <a:t>Uaccess</a:t>
            </a:r>
            <a:r>
              <a:rPr lang="en-US" sz="2400" dirty="0">
                <a:solidFill>
                  <a:schemeClr val="tx1">
                    <a:lumMod val="65000"/>
                    <a:lumOff val="35000"/>
                  </a:schemeClr>
                </a:solidFill>
              </a:rPr>
              <a:t> Analytics</a:t>
            </a:r>
          </a:p>
          <a:p>
            <a:pPr algn="l">
              <a:spcBef>
                <a:spcPts val="0"/>
              </a:spcBef>
              <a:spcAft>
                <a:spcPts val="3000"/>
              </a:spcAft>
            </a:pPr>
            <a:r>
              <a:rPr lang="en-US" sz="2400" b="1" dirty="0">
                <a:solidFill>
                  <a:schemeClr val="tx1">
                    <a:lumMod val="65000"/>
                    <a:lumOff val="35000"/>
                  </a:schemeClr>
                </a:solidFill>
              </a:rPr>
              <a:t>Consultation with departments or committees</a:t>
            </a:r>
            <a:r>
              <a:rPr lang="en-US" sz="2400" dirty="0">
                <a:solidFill>
                  <a:schemeClr val="tx1">
                    <a:lumMod val="65000"/>
                    <a:lumOff val="35000"/>
                  </a:schemeClr>
                </a:solidFill>
              </a:rPr>
              <a:t> on adding questions for comprehensive performance appraisal planning</a:t>
            </a:r>
          </a:p>
          <a:p>
            <a:pPr algn="l">
              <a:spcBef>
                <a:spcPts val="0"/>
              </a:spcBef>
              <a:spcAft>
                <a:spcPts val="3000"/>
              </a:spcAft>
            </a:pPr>
            <a:r>
              <a:rPr lang="en-US" sz="2400" dirty="0">
                <a:solidFill>
                  <a:schemeClr val="tx1">
                    <a:lumMod val="65000"/>
                    <a:lumOff val="35000"/>
                  </a:schemeClr>
                </a:solidFill>
              </a:rPr>
              <a:t>An additional 7 instructor/department questions may be added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163752527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2192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4400" b="1">
                <a:solidFill>
                  <a:srgbClr val="002060"/>
                </a:solidFill>
              </a:rPr>
              <a:t> </a:t>
            </a: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SCS CONSULTATION AND </a:t>
            </a:r>
          </a:p>
          <a:p>
            <a:pPr algn="l"/>
            <a:r>
              <a:rPr lang="en-US" sz="2800" dirty="0"/>
              <a:t>SUPPORT SERVICES</a:t>
            </a:r>
            <a:endParaRPr lang="en-US" sz="2800" i="1" dirty="0"/>
          </a:p>
        </p:txBody>
      </p:sp>
      <p:sp>
        <p:nvSpPr>
          <p:cNvPr id="11" name="Content Placeholder 6"/>
          <p:cNvSpPr txBox="1">
            <a:spLocks/>
          </p:cNvSpPr>
          <p:nvPr/>
        </p:nvSpPr>
        <p:spPr>
          <a:xfrm>
            <a:off x="609600" y="2022152"/>
            <a:ext cx="8141896" cy="2950442"/>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spcBef>
                <a:spcPts val="0"/>
              </a:spcBef>
              <a:spcAft>
                <a:spcPts val="1200"/>
              </a:spcAft>
            </a:pPr>
            <a:r>
              <a:rPr lang="en-US" sz="2400" b="1" dirty="0">
                <a:solidFill>
                  <a:schemeClr val="tx1">
                    <a:lumMod val="65000"/>
                    <a:lumOff val="35000"/>
                  </a:schemeClr>
                </a:solidFill>
              </a:rPr>
              <a:t>Assistance to faculty </a:t>
            </a:r>
            <a:r>
              <a:rPr lang="en-US" sz="2400" dirty="0">
                <a:solidFill>
                  <a:schemeClr val="tx1">
                    <a:lumMod val="65000"/>
                    <a:lumOff val="35000"/>
                  </a:schemeClr>
                </a:solidFill>
              </a:rPr>
              <a:t>accessing and interpreting SCSs and TCEs</a:t>
            </a:r>
          </a:p>
          <a:p>
            <a:pPr lvl="1" algn="l">
              <a:spcBef>
                <a:spcPts val="0"/>
              </a:spcBef>
              <a:spcAft>
                <a:spcPts val="1200"/>
              </a:spcAft>
            </a:pPr>
            <a:r>
              <a:rPr lang="en-US" sz="2000" dirty="0">
                <a:solidFill>
                  <a:schemeClr val="tx1">
                    <a:lumMod val="65000"/>
                    <a:lumOff val="35000"/>
                  </a:schemeClr>
                </a:solidFill>
              </a:rPr>
              <a:t>Adding additional questions targeting specific teaching elements</a:t>
            </a:r>
          </a:p>
          <a:p>
            <a:pPr marL="0" indent="0" algn="l">
              <a:spcBef>
                <a:spcPts val="0"/>
              </a:spcBef>
              <a:spcAft>
                <a:spcPts val="1200"/>
              </a:spcAft>
              <a:buNone/>
            </a:pPr>
            <a:r>
              <a:rPr lang="en-US" b="1" dirty="0">
                <a:solidFill>
                  <a:schemeClr val="tx1">
                    <a:lumMod val="65000"/>
                    <a:lumOff val="35000"/>
                  </a:schemeClr>
                </a:solidFill>
              </a:rPr>
              <a:t>Contact</a:t>
            </a:r>
            <a:endParaRPr lang="en-US" dirty="0">
              <a:solidFill>
                <a:schemeClr val="tx1">
                  <a:lumMod val="65000"/>
                  <a:lumOff val="35000"/>
                </a:schemeClr>
              </a:solidFill>
            </a:endParaRPr>
          </a:p>
          <a:p>
            <a:pPr marL="0" indent="0" algn="l">
              <a:spcBef>
                <a:spcPts val="0"/>
              </a:spcBef>
              <a:buNone/>
            </a:pPr>
            <a:r>
              <a:rPr lang="en-US" dirty="0">
                <a:solidFill>
                  <a:schemeClr val="tx1">
                    <a:lumMod val="65000"/>
                    <a:lumOff val="35000"/>
                  </a:schemeClr>
                </a:solidFill>
              </a:rPr>
              <a:t>	Rebecca Pérez, Assistant Director, Instructional Data</a:t>
            </a:r>
          </a:p>
          <a:p>
            <a:pPr marL="0" indent="0" algn="l">
              <a:spcBef>
                <a:spcPts val="0"/>
              </a:spcBef>
              <a:buNone/>
            </a:pPr>
            <a:r>
              <a:rPr lang="en-US" dirty="0">
                <a:solidFill>
                  <a:schemeClr val="tx1">
                    <a:lumMod val="65000"/>
                    <a:lumOff val="35000"/>
                  </a:schemeClr>
                </a:solidFill>
              </a:rPr>
              <a:t>	Office of Instruction and Assessment</a:t>
            </a:r>
          </a:p>
          <a:p>
            <a:pPr marL="0" indent="0" algn="l">
              <a:spcBef>
                <a:spcPts val="0"/>
              </a:spcBef>
              <a:buNone/>
            </a:pPr>
            <a:r>
              <a:rPr lang="en-US" dirty="0">
                <a:solidFill>
                  <a:schemeClr val="tx1">
                    <a:lumMod val="65000"/>
                    <a:lumOff val="35000"/>
                  </a:schemeClr>
                </a:solidFill>
              </a:rPr>
              <a:t>	</a:t>
            </a:r>
            <a:r>
              <a:rPr lang="en-US" dirty="0">
                <a:solidFill>
                  <a:schemeClr val="tx1">
                    <a:lumMod val="65000"/>
                    <a:lumOff val="35000"/>
                  </a:schemeClr>
                </a:solidFill>
                <a:hlinkClick r:id="rId4"/>
              </a:rPr>
              <a:t>rperez@email.arizona.edu</a:t>
            </a:r>
            <a:r>
              <a:rPr lang="en-US" dirty="0">
                <a:solidFill>
                  <a:schemeClr val="tx1">
                    <a:lumMod val="65000"/>
                    <a:lumOff val="35000"/>
                  </a:schemeClr>
                </a:solidFill>
              </a:rPr>
              <a:t> and 626-0536</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169118724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2192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4400" b="1">
                <a:solidFill>
                  <a:srgbClr val="002060"/>
                </a:solidFill>
              </a:rPr>
              <a:t> </a:t>
            </a: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SCSs: ONLY ONE SOURCE </a:t>
            </a:r>
          </a:p>
          <a:p>
            <a:pPr algn="l"/>
            <a:r>
              <a:rPr lang="en-US" sz="2800" dirty="0"/>
              <a:t>OF STUDENT FEEDBACK</a:t>
            </a:r>
          </a:p>
        </p:txBody>
      </p:sp>
      <p:sp>
        <p:nvSpPr>
          <p:cNvPr id="11" name="Content Placeholder 6"/>
          <p:cNvSpPr txBox="1">
            <a:spLocks/>
          </p:cNvSpPr>
          <p:nvPr/>
        </p:nvSpPr>
        <p:spPr>
          <a:xfrm>
            <a:off x="609600" y="2178844"/>
            <a:ext cx="8141896" cy="1574550"/>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spcBef>
                <a:spcPts val="0"/>
              </a:spcBef>
              <a:spcAft>
                <a:spcPts val="3000"/>
              </a:spcAft>
            </a:pPr>
            <a:r>
              <a:rPr lang="en-US" sz="2400" dirty="0">
                <a:solidFill>
                  <a:schemeClr val="tx1">
                    <a:lumMod val="65000"/>
                    <a:lumOff val="35000"/>
                  </a:schemeClr>
                </a:solidFill>
              </a:rPr>
              <a:t>SCSs/TCEs can provide formative student feedback to help assess a variety of teaching models, such as online classes, teams, TA’s, 7.5-week courses, and dynamically dated classes</a:t>
            </a:r>
          </a:p>
          <a:p>
            <a:pPr algn="l">
              <a:spcBef>
                <a:spcPts val="0"/>
              </a:spcBef>
              <a:spcAft>
                <a:spcPts val="3000"/>
              </a:spcAft>
            </a:pPr>
            <a:r>
              <a:rPr lang="en-US" sz="2400" dirty="0">
                <a:solidFill>
                  <a:schemeClr val="tx1">
                    <a:lumMod val="65000"/>
                    <a:lumOff val="35000"/>
                  </a:schemeClr>
                </a:solidFill>
              </a:rPr>
              <a:t>SCS items focus on good teaching practices</a:t>
            </a:r>
          </a:p>
          <a:p>
            <a:pPr algn="l">
              <a:spcBef>
                <a:spcPts val="0"/>
              </a:spcBef>
              <a:spcAft>
                <a:spcPts val="3000"/>
              </a:spcAft>
            </a:pPr>
            <a:r>
              <a:rPr lang="en-US" sz="2400" dirty="0">
                <a:solidFill>
                  <a:schemeClr val="tx1">
                    <a:lumMod val="65000"/>
                    <a:lumOff val="35000"/>
                  </a:schemeClr>
                </a:solidFill>
              </a:rPr>
              <a:t>The availability of SCS/TCE results to UA students and faculty by course and instructor increases accountability for effective teaching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68296831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168635"/>
            <a:ext cx="9144000" cy="544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2000" b="1" dirty="0">
                <a:solidFill>
                  <a:srgbClr val="002060"/>
                </a:solidFill>
              </a:rPr>
              <a:t>Likert-scale questions (Strongly agree-strongly disagree, 5 categories, no numerical values)</a:t>
            </a:r>
          </a:p>
          <a:p>
            <a:pPr>
              <a:spcBef>
                <a:spcPct val="50000"/>
              </a:spcBef>
              <a:buFontTx/>
              <a:buNone/>
            </a:pPr>
            <a:r>
              <a:rPr lang="en-US" altLang="en-US" sz="1600" b="1" dirty="0">
                <a:solidFill>
                  <a:srgbClr val="002060"/>
                </a:solidFill>
              </a:rPr>
              <a:t>1.	In this course, I was encouraged to participate through class activities, projects, and/or assignments.</a:t>
            </a:r>
          </a:p>
          <a:p>
            <a:pPr>
              <a:spcBef>
                <a:spcPct val="50000"/>
              </a:spcBef>
              <a:buFontTx/>
              <a:buNone/>
            </a:pPr>
            <a:r>
              <a:rPr lang="en-US" altLang="en-US" sz="1600" b="1" dirty="0">
                <a:solidFill>
                  <a:srgbClr val="002060"/>
                </a:solidFill>
              </a:rPr>
              <a:t>2.	This course expanded my knowledge and skills in this subject matter.</a:t>
            </a:r>
          </a:p>
          <a:p>
            <a:pPr>
              <a:spcBef>
                <a:spcPct val="50000"/>
              </a:spcBef>
              <a:buFontTx/>
              <a:buNone/>
            </a:pPr>
            <a:r>
              <a:rPr lang="en-US" altLang="en-US" sz="1600" b="1" dirty="0">
                <a:solidFill>
                  <a:srgbClr val="002060"/>
                </a:solidFill>
              </a:rPr>
              <a:t>3.	I was treated with respect in this course. (Unchanged from prior set of questions)</a:t>
            </a:r>
          </a:p>
          <a:p>
            <a:pPr>
              <a:spcBef>
                <a:spcPct val="50000"/>
              </a:spcBef>
              <a:buFontTx/>
              <a:buNone/>
            </a:pPr>
            <a:r>
              <a:rPr lang="en-US" altLang="en-US" sz="1600" b="1" dirty="0">
                <a:solidFill>
                  <a:srgbClr val="002060"/>
                </a:solidFill>
              </a:rPr>
              <a:t>4.	I was encouraged to analyze and/or apply the concepts and skills taught in this course.</a:t>
            </a:r>
          </a:p>
          <a:p>
            <a:pPr>
              <a:spcBef>
                <a:spcPct val="50000"/>
              </a:spcBef>
              <a:buFontTx/>
              <a:buNone/>
            </a:pPr>
            <a:r>
              <a:rPr lang="en-US" altLang="en-US" sz="1600" b="1" dirty="0">
                <a:solidFill>
                  <a:srgbClr val="002060"/>
                </a:solidFill>
              </a:rPr>
              <a:t>5.	The learning goals for this course were clear to me.</a:t>
            </a:r>
          </a:p>
          <a:p>
            <a:pPr>
              <a:spcBef>
                <a:spcPct val="50000"/>
              </a:spcBef>
              <a:buFontTx/>
              <a:buNone/>
            </a:pPr>
            <a:r>
              <a:rPr lang="en-US" altLang="en-US" sz="1600" b="1" dirty="0">
                <a:solidFill>
                  <a:srgbClr val="002060"/>
                </a:solidFill>
              </a:rPr>
              <a:t>6.	This course helped me to connect the concepts and skills we learned to the world around me.</a:t>
            </a:r>
          </a:p>
          <a:p>
            <a:pPr>
              <a:spcBef>
                <a:spcPct val="50000"/>
              </a:spcBef>
              <a:buFontTx/>
              <a:buNone/>
            </a:pPr>
            <a:r>
              <a:rPr lang="en-US" altLang="en-US" sz="1600" b="1" dirty="0">
                <a:solidFill>
                  <a:srgbClr val="002060"/>
                </a:solidFill>
              </a:rPr>
              <a:t>7.	I feel I learned the subject matter well enough to help another student in this course.</a:t>
            </a:r>
          </a:p>
          <a:p>
            <a:pPr>
              <a:spcBef>
                <a:spcPct val="50000"/>
              </a:spcBef>
              <a:buFontTx/>
              <a:buNone/>
            </a:pPr>
            <a:r>
              <a:rPr lang="en-US" altLang="en-US" sz="1600" b="1" dirty="0">
                <a:solidFill>
                  <a:srgbClr val="002060"/>
                </a:solidFill>
              </a:rPr>
              <a:t>8.	The course presentations, materials, procedures, and deadlines were clearly organized.</a:t>
            </a:r>
          </a:p>
          <a:p>
            <a:pPr>
              <a:spcBef>
                <a:spcPct val="50000"/>
              </a:spcBef>
              <a:buFontTx/>
              <a:buNone/>
            </a:pPr>
            <a:r>
              <a:rPr lang="en-US" altLang="en-US" sz="1600" b="1" dirty="0">
                <a:solidFill>
                  <a:srgbClr val="002060"/>
                </a:solidFill>
              </a:rPr>
              <a:t>9.	I regularly/frequently had the opportunity to ask questions about concepts and skills in this course.</a:t>
            </a:r>
          </a:p>
          <a:p>
            <a:pPr>
              <a:spcBef>
                <a:spcPct val="50000"/>
              </a:spcBef>
              <a:buFontTx/>
              <a:buNone/>
            </a:pPr>
            <a:r>
              <a:rPr lang="en-US" altLang="en-US" sz="1600" b="1" dirty="0">
                <a:solidFill>
                  <a:srgbClr val="002060"/>
                </a:solidFill>
              </a:rPr>
              <a:t>10.	I received feedback on my course work/assignments throughout the semester.</a:t>
            </a:r>
          </a:p>
          <a:p>
            <a:pPr>
              <a:spcBef>
                <a:spcPct val="50000"/>
              </a:spcBef>
              <a:buFontTx/>
              <a:buNone/>
            </a:pPr>
            <a:r>
              <a:rPr lang="en-US" altLang="en-US" sz="1600" b="1" dirty="0">
                <a:solidFill>
                  <a:srgbClr val="002060"/>
                </a:solidFill>
              </a:rPr>
              <a:t>11.	I received feedback on course work/assignments that helped me learn.</a:t>
            </a:r>
          </a:p>
          <a:p>
            <a:pPr>
              <a:spcBef>
                <a:spcPct val="50000"/>
              </a:spcBef>
              <a:buFontTx/>
              <a:buNone/>
            </a:pPr>
            <a:r>
              <a:rPr lang="en-US" altLang="en-US" sz="1600" b="1" dirty="0">
                <a:solidFill>
                  <a:srgbClr val="002060"/>
                </a:solidFill>
              </a:rPr>
              <a:t>12.	The course material and activities (D2L site, assigned readings, presentations, etc.) helped me learn in this course.</a:t>
            </a:r>
          </a:p>
          <a:p>
            <a:pPr algn="ctr">
              <a:spcBef>
                <a:spcPct val="50000"/>
              </a:spcBef>
              <a:buFontTx/>
              <a:buNone/>
            </a:pPr>
            <a:endParaRPr lang="en-US" altLang="en-US" sz="1600" b="1" dirty="0">
              <a:solidFill>
                <a:srgbClr val="002060"/>
              </a:solidFill>
            </a:endParaRP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SCS ITEMS</a:t>
            </a:r>
          </a:p>
        </p:txBody>
      </p:sp>
      <p:sp>
        <p:nvSpPr>
          <p:cNvPr id="11" name="Content Placeholder 6"/>
          <p:cNvSpPr txBox="1">
            <a:spLocks/>
          </p:cNvSpPr>
          <p:nvPr/>
        </p:nvSpPr>
        <p:spPr>
          <a:xfrm>
            <a:off x="609600" y="1574242"/>
            <a:ext cx="8141896" cy="1185391"/>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spcBef>
                <a:spcPts val="0"/>
              </a:spcBef>
              <a:spcAft>
                <a:spcPts val="600"/>
              </a:spcAft>
              <a:buNone/>
            </a:pPr>
            <a:endParaRPr lang="en-US" dirty="0">
              <a:solidFill>
                <a:schemeClr val="tx1">
                  <a:lumMod val="65000"/>
                  <a:lumOff val="35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25847372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426720" y="1905000"/>
            <a:ext cx="8336280" cy="448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2000" b="1" dirty="0">
                <a:solidFill>
                  <a:srgbClr val="002060"/>
                </a:solidFill>
              </a:rPr>
              <a:t>Short-answer questions (no change to these)</a:t>
            </a:r>
          </a:p>
          <a:p>
            <a:pPr>
              <a:spcBef>
                <a:spcPct val="50000"/>
              </a:spcBef>
              <a:buFontTx/>
              <a:buNone/>
            </a:pPr>
            <a:r>
              <a:rPr lang="en-US" altLang="en-US" sz="1800" b="1" dirty="0">
                <a:solidFill>
                  <a:srgbClr val="002060"/>
                </a:solidFill>
              </a:rPr>
              <a:t>1.	What did you especially like about this course?</a:t>
            </a:r>
          </a:p>
          <a:p>
            <a:pPr>
              <a:spcBef>
                <a:spcPct val="50000"/>
              </a:spcBef>
              <a:buFontTx/>
              <a:buNone/>
            </a:pPr>
            <a:r>
              <a:rPr lang="en-US" altLang="en-US" sz="1800" b="1" dirty="0">
                <a:solidFill>
                  <a:srgbClr val="002060"/>
                </a:solidFill>
              </a:rPr>
              <a:t>2.	What suggestions would you make to improve the way this course is taught?</a:t>
            </a:r>
          </a:p>
          <a:p>
            <a:pPr>
              <a:spcBef>
                <a:spcPct val="50000"/>
              </a:spcBef>
              <a:buFontTx/>
              <a:buNone/>
            </a:pPr>
            <a:r>
              <a:rPr lang="en-US" altLang="en-US" sz="1800" b="1" dirty="0">
                <a:solidFill>
                  <a:srgbClr val="002060"/>
                </a:solidFill>
              </a:rPr>
              <a:t>3.	Please write any additional comments you may have below.</a:t>
            </a:r>
          </a:p>
          <a:p>
            <a:pPr>
              <a:spcBef>
                <a:spcPct val="50000"/>
              </a:spcBef>
              <a:buFontTx/>
              <a:buNone/>
            </a:pPr>
            <a:endParaRPr lang="en-US" altLang="en-US" sz="1800" b="1" dirty="0">
              <a:solidFill>
                <a:srgbClr val="002060"/>
              </a:solidFill>
            </a:endParaRP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SCS ITEMS</a:t>
            </a:r>
          </a:p>
        </p:txBody>
      </p:sp>
      <p:sp>
        <p:nvSpPr>
          <p:cNvPr id="11" name="Content Placeholder 6"/>
          <p:cNvSpPr txBox="1">
            <a:spLocks/>
          </p:cNvSpPr>
          <p:nvPr/>
        </p:nvSpPr>
        <p:spPr>
          <a:xfrm>
            <a:off x="609600" y="1574242"/>
            <a:ext cx="8141896" cy="1185391"/>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spcBef>
                <a:spcPts val="0"/>
              </a:spcBef>
              <a:spcAft>
                <a:spcPts val="600"/>
              </a:spcAft>
              <a:buNone/>
            </a:pPr>
            <a:endParaRPr lang="en-US" dirty="0">
              <a:solidFill>
                <a:schemeClr val="tx1">
                  <a:lumMod val="65000"/>
                  <a:lumOff val="35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137669045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SCS Reports</a:t>
            </a:r>
          </a:p>
        </p:txBody>
      </p:sp>
      <p:sp>
        <p:nvSpPr>
          <p:cNvPr id="11" name="Content Placeholder 6"/>
          <p:cNvSpPr txBox="1">
            <a:spLocks/>
          </p:cNvSpPr>
          <p:nvPr/>
        </p:nvSpPr>
        <p:spPr>
          <a:xfrm>
            <a:off x="609600" y="1574242"/>
            <a:ext cx="8141896" cy="1185391"/>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spcBef>
                <a:spcPts val="0"/>
              </a:spcBef>
              <a:spcAft>
                <a:spcPts val="600"/>
              </a:spcAft>
              <a:buNone/>
            </a:pPr>
            <a:endParaRPr lang="en-US" dirty="0">
              <a:solidFill>
                <a:schemeClr val="tx1">
                  <a:lumMod val="65000"/>
                  <a:lumOff val="35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pic>
        <p:nvPicPr>
          <p:cNvPr id="2" name="Picture 1"/>
          <p:cNvPicPr>
            <a:picLocks noChangeAspect="1"/>
          </p:cNvPicPr>
          <p:nvPr/>
        </p:nvPicPr>
        <p:blipFill>
          <a:blip r:embed="rId5"/>
          <a:stretch>
            <a:fillRect/>
          </a:stretch>
        </p:blipFill>
        <p:spPr>
          <a:xfrm>
            <a:off x="295694" y="2075420"/>
            <a:ext cx="8595615" cy="3884055"/>
          </a:xfrm>
          <a:prstGeom prst="rect">
            <a:avLst/>
          </a:prstGeom>
        </p:spPr>
      </p:pic>
    </p:spTree>
    <p:custDataLst>
      <p:tags r:id="rId1"/>
    </p:custDataLst>
    <p:extLst>
      <p:ext uri="{BB962C8B-B14F-4D97-AF65-F5344CB8AC3E}">
        <p14:creationId xmlns:p14="http://schemas.microsoft.com/office/powerpoint/2010/main" val="417595166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00" y="168076"/>
            <a:ext cx="8821699" cy="1103313"/>
          </a:xfrm>
        </p:spPr>
        <p:txBody>
          <a:bodyPr>
            <a:normAutofit/>
          </a:bodyPr>
          <a:lstStyle/>
          <a:p>
            <a:r>
              <a:rPr lang="en-US" sz="2800" dirty="0"/>
              <a:t>OUR INCLUSIVE VIEW OF SCHOLARSHIP</a:t>
            </a:r>
          </a:p>
        </p:txBody>
      </p:sp>
      <p:sp>
        <p:nvSpPr>
          <p:cNvPr id="7" name="Content Placeholder 6"/>
          <p:cNvSpPr>
            <a:spLocks noGrp="1"/>
          </p:cNvSpPr>
          <p:nvPr>
            <p:ph idx="1"/>
          </p:nvPr>
        </p:nvSpPr>
        <p:spPr>
          <a:xfrm>
            <a:off x="532041" y="1176919"/>
            <a:ext cx="8219835" cy="1418046"/>
          </a:xfrm>
        </p:spPr>
        <p:txBody>
          <a:bodyPr>
            <a:noAutofit/>
          </a:bodyPr>
          <a:lstStyle/>
          <a:p>
            <a:pPr marL="0" indent="0" fontAlgn="base">
              <a:buNone/>
            </a:pPr>
            <a:r>
              <a:rPr lang="en-US" sz="2400" i="1" dirty="0"/>
              <a:t>The University values an inclusive view of scholarship in the recognition that knowledge is acquired and advanced through discovery, integration, application, and teaching.  Given this perspective, promotion and tenure reviews, as detailed in the criteria of individual departments and colleges, will recognize original research contributions in peer-reviewed publications as well as integrative and applied forms of scholarship that involve cross-cutting collaborations with business and community partners, including translational research, commercialization activities, and patents.</a:t>
            </a:r>
          </a:p>
          <a:p>
            <a:endParaRPr lang="en-US" sz="2400" dirty="0"/>
          </a:p>
        </p:txBody>
      </p:sp>
    </p:spTree>
    <p:extLst>
      <p:ext uri="{BB962C8B-B14F-4D97-AF65-F5344CB8AC3E}">
        <p14:creationId xmlns:p14="http://schemas.microsoft.com/office/powerpoint/2010/main" val="1051348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73966" y="474393"/>
            <a:ext cx="8709615" cy="1418046"/>
          </a:xfrm>
        </p:spPr>
        <p:txBody>
          <a:bodyPr>
            <a:noAutofit/>
          </a:bodyPr>
          <a:lstStyle/>
          <a:p>
            <a:pPr marL="0" lvl="0" indent="0">
              <a:spcBef>
                <a:spcPts val="0"/>
              </a:spcBef>
              <a:spcAft>
                <a:spcPts val="1200"/>
              </a:spcAft>
              <a:buNone/>
            </a:pPr>
            <a:r>
              <a:rPr lang="en-US" sz="2800" b="1" dirty="0"/>
              <a:t>Ernest Boyer’s </a:t>
            </a:r>
            <a:r>
              <a:rPr lang="en-US" sz="2800" b="1" i="1" dirty="0"/>
              <a:t>Scholarship Reconsidered:</a:t>
            </a:r>
          </a:p>
          <a:p>
            <a:pPr lvl="0">
              <a:spcBef>
                <a:spcPts val="0"/>
              </a:spcBef>
              <a:spcAft>
                <a:spcPts val="1200"/>
              </a:spcAft>
            </a:pPr>
            <a:r>
              <a:rPr lang="en-US" sz="2200" b="1" i="1" dirty="0"/>
              <a:t>The scholarship of discovery</a:t>
            </a:r>
            <a:r>
              <a:rPr lang="en-US" sz="2200" i="1" dirty="0"/>
              <a:t> includes investigations  inquiries that generate new knowledge.</a:t>
            </a:r>
          </a:p>
          <a:p>
            <a:pPr lvl="0">
              <a:spcBef>
                <a:spcPts val="0"/>
              </a:spcBef>
              <a:spcAft>
                <a:spcPts val="1200"/>
              </a:spcAft>
            </a:pPr>
            <a:r>
              <a:rPr lang="en-US" sz="2200" b="1" i="1" dirty="0"/>
              <a:t>The scholarship of integration</a:t>
            </a:r>
            <a:r>
              <a:rPr lang="en-US" sz="2200" i="1" dirty="0"/>
              <a:t> makes interdisciplinary connections to synthesize knowledge in new ways.</a:t>
            </a:r>
          </a:p>
          <a:p>
            <a:pPr lvl="0">
              <a:spcBef>
                <a:spcPts val="0"/>
              </a:spcBef>
              <a:spcAft>
                <a:spcPts val="1200"/>
              </a:spcAft>
            </a:pPr>
            <a:r>
              <a:rPr lang="en-US" sz="2200" b="1" i="1" dirty="0"/>
              <a:t>The scholarship of application</a:t>
            </a:r>
            <a:r>
              <a:rPr lang="en-US" sz="2200" i="1" dirty="0"/>
              <a:t> is concerned with applying knowledge to social issues, sometimes to test theories and ground knowledge making.</a:t>
            </a:r>
          </a:p>
          <a:p>
            <a:pPr lvl="0">
              <a:spcBef>
                <a:spcPts val="0"/>
              </a:spcBef>
              <a:spcAft>
                <a:spcPts val="1200"/>
              </a:spcAft>
            </a:pPr>
            <a:r>
              <a:rPr lang="en-US" sz="2200" b="1" i="1" dirty="0"/>
              <a:t>The scholarship of teaching</a:t>
            </a:r>
            <a:r>
              <a:rPr lang="en-US" sz="2200" i="1" dirty="0"/>
              <a:t> includes transforming and extending as well as transmitting knowledge.</a:t>
            </a:r>
          </a:p>
          <a:p>
            <a:pPr lvl="0">
              <a:spcBef>
                <a:spcPts val="0"/>
              </a:spcBef>
              <a:spcAft>
                <a:spcPts val="1200"/>
              </a:spcAft>
            </a:pPr>
            <a:r>
              <a:rPr lang="en-US" sz="2200" b="1" i="1" dirty="0"/>
              <a:t>The scholarship of engagement</a:t>
            </a:r>
            <a:r>
              <a:rPr lang="en-US" sz="2200" i="1" dirty="0"/>
              <a:t> extends these forms of inquiry by collaborative inquiries on social issues.</a:t>
            </a:r>
          </a:p>
          <a:p>
            <a:pPr marL="0" indent="0" algn="r">
              <a:spcBef>
                <a:spcPts val="0"/>
              </a:spcBef>
              <a:spcAft>
                <a:spcPts val="600"/>
              </a:spcAft>
              <a:buNone/>
            </a:pPr>
            <a:r>
              <a:rPr lang="en-US" sz="1800" dirty="0"/>
              <a:t>Based on </a:t>
            </a:r>
            <a:r>
              <a:rPr lang="en-US" sz="1800" i="1" dirty="0"/>
              <a:t>The Scholarship of Engagement</a:t>
            </a:r>
            <a:r>
              <a:rPr lang="en-US" sz="1800" dirty="0"/>
              <a:t>, </a:t>
            </a:r>
          </a:p>
          <a:p>
            <a:pPr marL="0" indent="0" algn="r">
              <a:spcBef>
                <a:spcPts val="0"/>
              </a:spcBef>
              <a:spcAft>
                <a:spcPts val="600"/>
              </a:spcAft>
              <a:buNone/>
            </a:pPr>
            <a:r>
              <a:rPr lang="en-US" sz="1800" dirty="0"/>
              <a:t>Center for Experiential Learning, Loyola University</a:t>
            </a:r>
          </a:p>
          <a:p>
            <a:pPr marL="0" lvl="0" indent="0">
              <a:spcBef>
                <a:spcPts val="0"/>
              </a:spcBef>
              <a:spcAft>
                <a:spcPts val="600"/>
              </a:spcAft>
              <a:buNone/>
            </a:pPr>
            <a:endParaRPr lang="en-US" sz="2200" i="1" dirty="0"/>
          </a:p>
          <a:p>
            <a:pPr marL="0" indent="0">
              <a:buNone/>
            </a:pPr>
            <a:endParaRPr lang="en-US" sz="2200" dirty="0"/>
          </a:p>
          <a:p>
            <a:endParaRPr lang="en-US" sz="2200" dirty="0"/>
          </a:p>
        </p:txBody>
      </p:sp>
    </p:spTree>
    <p:extLst>
      <p:ext uri="{BB962C8B-B14F-4D97-AF65-F5344CB8AC3E}">
        <p14:creationId xmlns:p14="http://schemas.microsoft.com/office/powerpoint/2010/main" val="1790928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5388-7847-C249-AB11-13C744A627C0}"/>
              </a:ext>
            </a:extLst>
          </p:cNvPr>
          <p:cNvSpPr>
            <a:spLocks noGrp="1"/>
          </p:cNvSpPr>
          <p:nvPr>
            <p:ph type="title"/>
          </p:nvPr>
        </p:nvSpPr>
        <p:spPr>
          <a:xfrm>
            <a:off x="685800" y="0"/>
            <a:ext cx="7772400" cy="1103313"/>
          </a:xfrm>
        </p:spPr>
        <p:txBody>
          <a:bodyPr>
            <a:normAutofit/>
          </a:bodyPr>
          <a:lstStyle/>
          <a:p>
            <a:r>
              <a:rPr lang="en-US" sz="2800" dirty="0"/>
              <a:t>Evaluation</a:t>
            </a:r>
          </a:p>
        </p:txBody>
      </p:sp>
      <p:sp>
        <p:nvSpPr>
          <p:cNvPr id="3" name="Content Placeholder 2">
            <a:extLst>
              <a:ext uri="{FF2B5EF4-FFF2-40B4-BE49-F238E27FC236}">
                <a16:creationId xmlns:a16="http://schemas.microsoft.com/office/drawing/2014/main" id="{97835E12-F41C-A645-A0F2-F314B3E90CBF}"/>
              </a:ext>
            </a:extLst>
          </p:cNvPr>
          <p:cNvSpPr>
            <a:spLocks noGrp="1"/>
          </p:cNvSpPr>
          <p:nvPr>
            <p:ph idx="1"/>
          </p:nvPr>
        </p:nvSpPr>
        <p:spPr>
          <a:xfrm>
            <a:off x="565484" y="1299412"/>
            <a:ext cx="7972357" cy="4755024"/>
          </a:xfrm>
        </p:spPr>
        <p:txBody>
          <a:bodyPr>
            <a:normAutofit fontScale="92500" lnSpcReduction="20000"/>
          </a:bodyPr>
          <a:lstStyle/>
          <a:p>
            <a:r>
              <a:rPr lang="en-US" altLang="en-US" b="1" dirty="0">
                <a:latin typeface="Verdana" panose="020B0604030504040204" pitchFamily="34" charset="0"/>
                <a:ea typeface="Verdana" panose="020B0604030504040204" pitchFamily="34" charset="0"/>
                <a:cs typeface="Verdana" panose="020B0604030504040204" pitchFamily="34" charset="0"/>
              </a:rPr>
              <a:t>Workload Distribution</a:t>
            </a:r>
          </a:p>
          <a:p>
            <a:r>
              <a:rPr lang="en-US" altLang="en-US" b="1" dirty="0">
                <a:latin typeface="Verdana" panose="020B0604030504040204" pitchFamily="34" charset="0"/>
                <a:ea typeface="Verdana" panose="020B0604030504040204" pitchFamily="34" charset="0"/>
                <a:cs typeface="Verdana" panose="020B0604030504040204" pitchFamily="34" charset="0"/>
              </a:rPr>
              <a:t>Unit Criteria for Promotion</a:t>
            </a:r>
          </a:p>
          <a:p>
            <a:pPr lvl="1"/>
            <a:r>
              <a:rPr lang="en-US" dirty="0"/>
              <a:t>Each unit has their own unique promotion guidelines that clarify what is considered of value within their field and what is typical in terms of workload, teaching, and service at each rank. </a:t>
            </a:r>
          </a:p>
          <a:p>
            <a:r>
              <a:rPr lang="en-US" altLang="en-US" b="1" dirty="0">
                <a:latin typeface="Verdana" panose="020B0604030504040204" pitchFamily="34" charset="0"/>
                <a:ea typeface="Verdana" panose="020B0604030504040204" pitchFamily="34" charset="0"/>
                <a:cs typeface="Verdana" panose="020B0604030504040204" pitchFamily="34" charset="0"/>
              </a:rPr>
              <a:t>College Criteria for Promotion</a:t>
            </a:r>
          </a:p>
          <a:p>
            <a:r>
              <a:rPr lang="en-US" altLang="en-US" b="1" dirty="0">
                <a:latin typeface="Verdana" panose="020B0604030504040204" pitchFamily="34" charset="0"/>
                <a:ea typeface="Verdana" panose="020B0604030504040204" pitchFamily="34" charset="0"/>
                <a:cs typeface="Verdana" panose="020B0604030504040204" pitchFamily="34" charset="0"/>
              </a:rPr>
              <a:t>Inclusive Scholarship</a:t>
            </a:r>
          </a:p>
          <a:p>
            <a:pPr lvl="1"/>
            <a:r>
              <a:rPr lang="en-US" dirty="0"/>
              <a:t>The University values an inclusive view of scholarship in the </a:t>
            </a:r>
            <a:r>
              <a:rPr lang="en-US" dirty="0">
                <a:highlight>
                  <a:srgbClr val="FFFF00"/>
                </a:highlight>
              </a:rPr>
              <a:t>recognition that knowledge is acquired and advanced through discovery, integration, application, and teaching. </a:t>
            </a:r>
          </a:p>
          <a:p>
            <a:pPr lvl="1"/>
            <a:r>
              <a:rPr lang="en-US" dirty="0"/>
              <a:t>The University </a:t>
            </a:r>
            <a:r>
              <a:rPr lang="en-US" dirty="0">
                <a:highlight>
                  <a:srgbClr val="FFFF00"/>
                </a:highlight>
              </a:rPr>
              <a:t>values collaboration </a:t>
            </a:r>
            <a:r>
              <a:rPr lang="en-US" dirty="0"/>
              <a:t>among colleagues, both externally and internally, and the candidate's contributions to such collaborations will be considered in promotion reviews.</a:t>
            </a:r>
          </a:p>
          <a:p>
            <a:pPr lvl="1"/>
            <a:r>
              <a:rPr lang="en-US" dirty="0"/>
              <a:t>Depending on the assigned duties of individual candidates and the criteria of their departments and colleges, promotion reviews may consider </a:t>
            </a:r>
            <a:r>
              <a:rPr lang="en-US" dirty="0">
                <a:highlight>
                  <a:srgbClr val="FFFF00"/>
                </a:highlight>
              </a:rPr>
              <a:t>original research contributions in peer-reviewed publications as well as integrative and applied forms of scholarship that involve cross-cutting collaborations with business and community partners, including translational research, commercialization activities, and patents</a:t>
            </a:r>
            <a:r>
              <a:rPr lang="en-US" dirty="0"/>
              <a:t>.</a:t>
            </a:r>
          </a:p>
          <a:p>
            <a:pPr lvl="1"/>
            <a:r>
              <a:rPr lang="en-US" dirty="0">
                <a:hlinkClick r:id="rId3"/>
              </a:rPr>
              <a:t>https://facultyaffairs.arizona.edu/content/universitys-inclusive-view-scholarship</a:t>
            </a:r>
            <a:endParaRPr lang="en-US" dirty="0"/>
          </a:p>
          <a:p>
            <a:pPr lvl="1"/>
            <a:endParaRPr lang="en-US" dirty="0"/>
          </a:p>
          <a:p>
            <a:pPr lvl="1"/>
            <a:endParaRPr lang="en-US" alt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228209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0" y="256853"/>
            <a:ext cx="7772400" cy="1103313"/>
          </a:xfrm>
        </p:spPr>
        <p:txBody>
          <a:bodyPr>
            <a:normAutofit/>
          </a:bodyPr>
          <a:lstStyle/>
          <a:p>
            <a:r>
              <a:rPr lang="en-US" sz="2800" dirty="0"/>
              <a:t>OUR AGENDA</a:t>
            </a:r>
          </a:p>
        </p:txBody>
      </p:sp>
      <p:sp>
        <p:nvSpPr>
          <p:cNvPr id="7" name="Content Placeholder 6"/>
          <p:cNvSpPr>
            <a:spLocks noGrp="1"/>
          </p:cNvSpPr>
          <p:nvPr>
            <p:ph idx="1"/>
          </p:nvPr>
        </p:nvSpPr>
        <p:spPr>
          <a:xfrm>
            <a:off x="523472" y="1360166"/>
            <a:ext cx="8096035" cy="1418046"/>
          </a:xfrm>
        </p:spPr>
        <p:txBody>
          <a:bodyPr>
            <a:noAutofit/>
          </a:bodyPr>
          <a:lstStyle/>
          <a:p>
            <a:pPr>
              <a:spcBef>
                <a:spcPts val="0"/>
              </a:spcBef>
              <a:spcAft>
                <a:spcPts val="2400"/>
              </a:spcAft>
              <a:buSzPct val="120000"/>
              <a:defRPr/>
            </a:pPr>
            <a:r>
              <a:rPr lang="en-US" sz="3000" dirty="0">
                <a:solidFill>
                  <a:schemeClr val="tx1">
                    <a:lumMod val="65000"/>
                    <a:lumOff val="35000"/>
                  </a:schemeClr>
                </a:solidFill>
              </a:rPr>
              <a:t>The University of Arizona’s inclusive view of scholarship</a:t>
            </a:r>
          </a:p>
          <a:p>
            <a:pPr>
              <a:spcBef>
                <a:spcPts val="0"/>
              </a:spcBef>
              <a:spcAft>
                <a:spcPts val="2400"/>
              </a:spcAft>
              <a:buSzPct val="120000"/>
              <a:defRPr/>
            </a:pPr>
            <a:r>
              <a:rPr lang="en-US" sz="3000" dirty="0">
                <a:solidFill>
                  <a:schemeClr val="tx1">
                    <a:lumMod val="65000"/>
                    <a:lumOff val="35000"/>
                  </a:schemeClr>
                </a:solidFill>
              </a:rPr>
              <a:t>Peer reviews and evaluation of teaching portfolios</a:t>
            </a:r>
          </a:p>
          <a:p>
            <a:pPr>
              <a:spcBef>
                <a:spcPts val="0"/>
              </a:spcBef>
              <a:spcAft>
                <a:spcPts val="2400"/>
              </a:spcAft>
              <a:buSzPct val="120000"/>
              <a:defRPr/>
            </a:pPr>
            <a:r>
              <a:rPr lang="en-US" sz="3000" dirty="0">
                <a:solidFill>
                  <a:schemeClr val="tx1">
                    <a:lumMod val="65000"/>
                    <a:lumOff val="35000"/>
                  </a:schemeClr>
                </a:solidFill>
              </a:rPr>
              <a:t>Interpreting teacher course evaluations (TCEs)</a:t>
            </a:r>
          </a:p>
          <a:p>
            <a:pPr>
              <a:spcBef>
                <a:spcPts val="0"/>
              </a:spcBef>
              <a:spcAft>
                <a:spcPts val="2400"/>
              </a:spcAft>
              <a:buSzPct val="120000"/>
              <a:defRPr/>
            </a:pPr>
            <a:r>
              <a:rPr lang="en-US" sz="3000" dirty="0">
                <a:solidFill>
                  <a:schemeClr val="tx1">
                    <a:lumMod val="65000"/>
                    <a:lumOff val="35000"/>
                  </a:schemeClr>
                </a:solidFill>
              </a:rPr>
              <a:t>Documenting outreach and service</a:t>
            </a:r>
          </a:p>
          <a:p>
            <a:pPr>
              <a:spcBef>
                <a:spcPts val="0"/>
              </a:spcBef>
              <a:spcAft>
                <a:spcPts val="2400"/>
              </a:spcAft>
              <a:buSzPct val="120000"/>
              <a:defRPr/>
            </a:pPr>
            <a:r>
              <a:rPr lang="en-US" sz="3000" dirty="0">
                <a:solidFill>
                  <a:schemeClr val="tx1">
                    <a:lumMod val="65000"/>
                    <a:lumOff val="35000"/>
                  </a:schemeClr>
                </a:solidFill>
              </a:rPr>
              <a:t>Wrap-up and discussion</a:t>
            </a:r>
          </a:p>
          <a:p>
            <a:endParaRPr lang="en-US" sz="1400" dirty="0"/>
          </a:p>
        </p:txBody>
      </p:sp>
    </p:spTree>
    <p:extLst>
      <p:ext uri="{BB962C8B-B14F-4D97-AF65-F5344CB8AC3E}">
        <p14:creationId xmlns:p14="http://schemas.microsoft.com/office/powerpoint/2010/main" val="154655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7304-55A4-E146-B78D-57DFEB197608}"/>
              </a:ext>
            </a:extLst>
          </p:cNvPr>
          <p:cNvSpPr>
            <a:spLocks noGrp="1"/>
          </p:cNvSpPr>
          <p:nvPr>
            <p:ph type="title"/>
          </p:nvPr>
        </p:nvSpPr>
        <p:spPr/>
        <p:txBody>
          <a:bodyPr>
            <a:normAutofit/>
          </a:bodyPr>
          <a:lstStyle/>
          <a:p>
            <a:r>
              <a:rPr lang="en-US" sz="2800" dirty="0"/>
              <a:t>Publicly Engaged Scholarship</a:t>
            </a:r>
          </a:p>
        </p:txBody>
      </p:sp>
      <p:sp>
        <p:nvSpPr>
          <p:cNvPr id="5" name="Content Placeholder 3">
            <a:extLst>
              <a:ext uri="{FF2B5EF4-FFF2-40B4-BE49-F238E27FC236}">
                <a16:creationId xmlns:a16="http://schemas.microsoft.com/office/drawing/2014/main" id="{0234A0FC-C7C3-6F43-89F4-22D4A221839F}"/>
              </a:ext>
            </a:extLst>
          </p:cNvPr>
          <p:cNvSpPr>
            <a:spLocks noGrp="1"/>
          </p:cNvSpPr>
          <p:nvPr>
            <p:ph idx="1"/>
          </p:nvPr>
        </p:nvSpPr>
        <p:spPr>
          <a:xfrm>
            <a:off x="765175" y="1103312"/>
            <a:ext cx="7692516" cy="5417803"/>
          </a:xfrm>
        </p:spPr>
        <p:txBody>
          <a:bodyPr>
            <a:normAutofit fontScale="85000" lnSpcReduction="20000"/>
          </a:bodyPr>
          <a:lstStyle/>
          <a:p>
            <a:r>
              <a:rPr lang="en-US" dirty="0"/>
              <a:t>Publicly Engaged Research and Creative Activities</a:t>
            </a:r>
          </a:p>
          <a:p>
            <a:r>
              <a:rPr lang="en-US" b="1" i="1" dirty="0"/>
              <a:t>Type 1. Research</a:t>
            </a:r>
            <a:r>
              <a:rPr lang="en-US" b="1" dirty="0"/>
              <a:t>—</a:t>
            </a:r>
            <a:r>
              <a:rPr lang="en-US" b="1" i="1" dirty="0"/>
              <a:t>business, industry, commodity group funded</a:t>
            </a:r>
            <a:r>
              <a:rPr lang="en-US" i="1" dirty="0"/>
              <a:t>. </a:t>
            </a:r>
            <a:r>
              <a:rPr lang="en-US" dirty="0"/>
              <a:t>Sponsored research or inquiry supported through grants or contracts from businesses, industries, trade associations, or commodity groups (e.g., agricultural or natural resources groups) that generates new knowledge to address practical problems experienced by public or practitioner audiences.</a:t>
            </a:r>
          </a:p>
          <a:p>
            <a:r>
              <a:rPr lang="en-US" b="1" i="1" dirty="0"/>
              <a:t>Type 2. Research</a:t>
            </a:r>
            <a:r>
              <a:rPr lang="en-US" b="1" dirty="0"/>
              <a:t>—</a:t>
            </a:r>
            <a:r>
              <a:rPr lang="en-US" b="1" i="1" dirty="0"/>
              <a:t>nonprofit, foundation, government funded</a:t>
            </a:r>
            <a:r>
              <a:rPr lang="en-US" dirty="0"/>
              <a:t>. Sponsored research or inquiry supported through grants or contracts from community-based organizations, nonprofit organizations, foundations, or government agencies that generates new knowledge to address practical problems experienced by public or practitioner audiences.</a:t>
            </a:r>
          </a:p>
          <a:p>
            <a:r>
              <a:rPr lang="en-US" b="1" i="1" dirty="0"/>
              <a:t>Type 3. </a:t>
            </a:r>
            <a:r>
              <a:rPr lang="en-US" b="1" dirty="0"/>
              <a:t>Research—</a:t>
            </a:r>
            <a:r>
              <a:rPr lang="en-US" b="1" i="1" dirty="0"/>
              <a:t>unfunded or intramurally funded applied research</a:t>
            </a:r>
            <a:r>
              <a:rPr lang="en-US" dirty="0"/>
              <a:t>. Community-responsive or community-based research or inquiry that is not funded by a community partner but instead is pursued by faculty through intramural support or as financially unsupported research or inquiry.</a:t>
            </a:r>
          </a:p>
          <a:p>
            <a:r>
              <a:rPr lang="en-US" b="1" i="1" dirty="0"/>
              <a:t>Type 4. Creative activities</a:t>
            </a:r>
            <a:r>
              <a:rPr lang="en-US" dirty="0"/>
              <a:t>. Original creations of literary, fine, performing, or applied arts and other expressions or activities of creative disciplines or fields that are made available to or generated in collaboration with a public (non-university) audience.</a:t>
            </a:r>
          </a:p>
        </p:txBody>
      </p:sp>
    </p:spTree>
    <p:extLst>
      <p:ext uri="{BB962C8B-B14F-4D97-AF65-F5344CB8AC3E}">
        <p14:creationId xmlns:p14="http://schemas.microsoft.com/office/powerpoint/2010/main" val="94850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3E4C-5304-EE46-A0C2-41B88C949654}"/>
              </a:ext>
            </a:extLst>
          </p:cNvPr>
          <p:cNvSpPr>
            <a:spLocks noGrp="1"/>
          </p:cNvSpPr>
          <p:nvPr>
            <p:ph type="title"/>
          </p:nvPr>
        </p:nvSpPr>
        <p:spPr/>
        <p:txBody>
          <a:bodyPr/>
          <a:lstStyle/>
          <a:p>
            <a:r>
              <a:rPr lang="en-US" dirty="0"/>
              <a:t>Publicly Engaged Service</a:t>
            </a:r>
          </a:p>
        </p:txBody>
      </p:sp>
      <p:sp>
        <p:nvSpPr>
          <p:cNvPr id="3" name="Content Placeholder 2">
            <a:extLst>
              <a:ext uri="{FF2B5EF4-FFF2-40B4-BE49-F238E27FC236}">
                <a16:creationId xmlns:a16="http://schemas.microsoft.com/office/drawing/2014/main" id="{815CAF63-CC81-4943-96B5-464D29078BBD}"/>
              </a:ext>
            </a:extLst>
          </p:cNvPr>
          <p:cNvSpPr>
            <a:spLocks noGrp="1"/>
          </p:cNvSpPr>
          <p:nvPr>
            <p:ph idx="1"/>
          </p:nvPr>
        </p:nvSpPr>
        <p:spPr>
          <a:xfrm>
            <a:off x="445168" y="1103312"/>
            <a:ext cx="7772399" cy="5237329"/>
          </a:xfrm>
        </p:spPr>
        <p:txBody>
          <a:bodyPr>
            <a:normAutofit fontScale="70000" lnSpcReduction="20000"/>
          </a:bodyPr>
          <a:lstStyle/>
          <a:p>
            <a:r>
              <a:rPr lang="en-US" dirty="0"/>
              <a:t>Publicly Engaged Service</a:t>
            </a:r>
          </a:p>
          <a:p>
            <a:r>
              <a:rPr lang="en-US" b="1" i="1" dirty="0"/>
              <a:t>Type 10. Service—technical assistance, expert testimony, and legal advice</a:t>
            </a:r>
            <a:r>
              <a:rPr lang="en-US" dirty="0"/>
              <a:t>. Provision of university-based knowledge or other scholarly advice through direct interaction with non-university clients who have requested assistance to address an issue or solve a problem.</a:t>
            </a:r>
          </a:p>
          <a:p>
            <a:r>
              <a:rPr lang="en-US" b="1" i="1" dirty="0"/>
              <a:t>Type 11. Service—co-curricular service-learning</a:t>
            </a:r>
            <a:r>
              <a:rPr lang="en-US" dirty="0"/>
              <a:t>. Service-learning experiences that are not offered in conjunction with a credit-bearing course or academic program and do not include reflection on community practice or connections between content and the experience.</a:t>
            </a:r>
          </a:p>
          <a:p>
            <a:r>
              <a:rPr lang="en-US" b="1" i="1" dirty="0"/>
              <a:t>Type 12. Service—patient, clinical, and diagnostic services</a:t>
            </a:r>
            <a:r>
              <a:rPr lang="en-US" dirty="0"/>
              <a:t>. Services offered to human and animal clients, with care provided by university faculty members or professional or graduate students, through hospitals, laboratories, and clinics.</a:t>
            </a:r>
          </a:p>
          <a:p>
            <a:r>
              <a:rPr lang="en-US" b="1" i="1" dirty="0"/>
              <a:t>Type 13. Service—advisory boards and other discipline-related service</a:t>
            </a:r>
            <a:r>
              <a:rPr lang="en-US" dirty="0"/>
              <a:t>. Contributions of scholarly expertise made by faculty, staff, and students at the request of non-university audiences on an ad hoc or ongoing basis.</a:t>
            </a:r>
          </a:p>
          <a:p>
            <a:r>
              <a:rPr lang="en-US" dirty="0"/>
              <a:t>Publicly Engaged Commercialized Activities</a:t>
            </a:r>
          </a:p>
          <a:p>
            <a:r>
              <a:rPr lang="en-US" b="1" i="1" dirty="0"/>
              <a:t>Type 14. Commercialized activities</a:t>
            </a:r>
            <a:r>
              <a:rPr lang="en-US" dirty="0"/>
              <a:t>. Translation of new knowledge generated by the university to the public through the commercialization of discoveries (e.g., technology transfer, licenses, copyrights, and some forms of economic development).</a:t>
            </a:r>
          </a:p>
          <a:p>
            <a:endParaRPr lang="en-US" dirty="0"/>
          </a:p>
          <a:p>
            <a:endParaRPr lang="en-US" dirty="0"/>
          </a:p>
          <a:p>
            <a:endParaRPr lang="en-US" dirty="0"/>
          </a:p>
          <a:p>
            <a:endParaRPr lang="en-US" dirty="0"/>
          </a:p>
          <a:p>
            <a:pPr marL="0" indent="0" algn="ctr">
              <a:buNone/>
            </a:pPr>
            <a:r>
              <a:rPr lang="en-US" sz="1400" dirty="0" err="1"/>
              <a:t>Doberneck</a:t>
            </a:r>
            <a:r>
              <a:rPr lang="en-US" sz="1400" dirty="0"/>
              <a:t>, D. M., &amp; Schweitzer, J. H. (2012). </a:t>
            </a:r>
            <a:r>
              <a:rPr lang="en-US" sz="1400" i="1" dirty="0"/>
              <a:t>Disciplinary Variations in Faculty Expressions of Engaged Scholarship during Promotion and Tenure</a:t>
            </a:r>
            <a:r>
              <a:rPr lang="en-US" sz="1400" dirty="0"/>
              <a:t>. IARSCLE Conference.</a:t>
            </a:r>
          </a:p>
          <a:p>
            <a:endParaRPr lang="en-US" dirty="0"/>
          </a:p>
        </p:txBody>
      </p:sp>
    </p:spTree>
    <p:extLst>
      <p:ext uri="{BB962C8B-B14F-4D97-AF65-F5344CB8AC3E}">
        <p14:creationId xmlns:p14="http://schemas.microsoft.com/office/powerpoint/2010/main" val="846002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DOCUMENTING AND ASSESSING OUTREACH AND SERVICE</a:t>
            </a:r>
            <a:endParaRPr lang="en-US" sz="2800" i="1" dirty="0"/>
          </a:p>
        </p:txBody>
      </p:sp>
      <p:sp>
        <p:nvSpPr>
          <p:cNvPr id="3" name="Subtitle 2">
            <a:extLst>
              <a:ext uri="{FF2B5EF4-FFF2-40B4-BE49-F238E27FC236}">
                <a16:creationId xmlns:a16="http://schemas.microsoft.com/office/drawing/2014/main" id="{5394D6C1-3BE3-304D-98BF-6F4D6488ECDE}"/>
              </a:ext>
            </a:extLst>
          </p:cNvPr>
          <p:cNvSpPr>
            <a:spLocks noGrp="1"/>
          </p:cNvSpPr>
          <p:nvPr>
            <p:ph type="subTitle" idx="1"/>
          </p:nvPr>
        </p:nvSpPr>
        <p:spPr/>
        <p:txBody>
          <a:bodyPr/>
          <a:lstStyle/>
          <a:p>
            <a:r>
              <a:rPr lang="en-US" dirty="0"/>
              <a:t>Service </a:t>
            </a:r>
            <a:r>
              <a:rPr lang="en-US" dirty="0" err="1"/>
              <a:t>Porfolio</a:t>
            </a:r>
            <a:endParaRPr lang="en-US" dirty="0"/>
          </a:p>
        </p:txBody>
      </p:sp>
    </p:spTree>
    <p:extLst>
      <p:ext uri="{BB962C8B-B14F-4D97-AF65-F5344CB8AC3E}">
        <p14:creationId xmlns:p14="http://schemas.microsoft.com/office/powerpoint/2010/main" val="802952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291" y="223275"/>
            <a:ext cx="7772400" cy="1103313"/>
          </a:xfrm>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8: Service and Outreach Portfolio </a:t>
            </a:r>
            <a:br>
              <a:rPr lang="en-US" dirty="0"/>
            </a:br>
            <a:endParaRPr lang="en-US" dirty="0"/>
          </a:p>
        </p:txBody>
      </p:sp>
      <p:sp>
        <p:nvSpPr>
          <p:cNvPr id="6" name="Content Placeholder 5"/>
          <p:cNvSpPr>
            <a:spLocks noGrp="1"/>
          </p:cNvSpPr>
          <p:nvPr>
            <p:ph idx="1"/>
          </p:nvPr>
        </p:nvSpPr>
        <p:spPr>
          <a:xfrm>
            <a:off x="685291" y="1064525"/>
            <a:ext cx="7772400" cy="5172502"/>
          </a:xfrm>
        </p:spPr>
        <p:txBody>
          <a:bodyPr>
            <a:noAutofit/>
          </a:bodyPr>
          <a:lstStyle/>
          <a:p>
            <a:pPr marL="573088" indent="-341313">
              <a:lnSpc>
                <a:spcPct val="120000"/>
              </a:lnSpc>
              <a:spcBef>
                <a:spcPts val="0"/>
              </a:spcBef>
              <a:spcAft>
                <a:spcPts val="800"/>
              </a:spcAft>
              <a:buFont typeface="Arial" panose="020B0604020202020204" pitchFamily="34" charset="0"/>
              <a:buChar char="•"/>
            </a:pPr>
            <a:r>
              <a:rPr lang="en-US" sz="1900" b="1" dirty="0">
                <a:latin typeface="Verdana" panose="020B0604030504040204" pitchFamily="34" charset="0"/>
                <a:ea typeface="Verdana" panose="020B0604030504040204" pitchFamily="34" charset="0"/>
                <a:cs typeface="Verdana" panose="020B0604030504040204" pitchFamily="34" charset="0"/>
              </a:rPr>
              <a:t>This section is an </a:t>
            </a:r>
            <a:r>
              <a:rPr lang="en-US" sz="1900" b="1" u="sng" dirty="0">
                <a:latin typeface="Verdana" panose="020B0604030504040204" pitchFamily="34" charset="0"/>
                <a:ea typeface="Verdana" panose="020B0604030504040204" pitchFamily="34" charset="0"/>
                <a:cs typeface="Verdana" panose="020B0604030504040204" pitchFamily="34" charset="0"/>
              </a:rPr>
              <a:t>option</a:t>
            </a:r>
            <a:r>
              <a:rPr lang="en-US" sz="1900" b="1" dirty="0">
                <a:latin typeface="Verdana" panose="020B0604030504040204" pitchFamily="34" charset="0"/>
                <a:ea typeface="Verdana" panose="020B0604030504040204" pitchFamily="34" charset="0"/>
                <a:cs typeface="Verdana" panose="020B0604030504040204" pitchFamily="34" charset="0"/>
              </a:rPr>
              <a:t> for P&amp;T candidates, but all candidates should discuss the impact of their service in their candidate statement</a:t>
            </a:r>
            <a:r>
              <a:rPr lang="en-US" sz="1900" dirty="0">
                <a:latin typeface="Verdana" panose="020B0604030504040204" pitchFamily="34" charset="0"/>
                <a:ea typeface="Verdana" panose="020B0604030504040204" pitchFamily="34" charset="0"/>
                <a:cs typeface="Verdana" panose="020B0604030504040204" pitchFamily="34" charset="0"/>
              </a:rPr>
              <a:t>. </a:t>
            </a:r>
          </a:p>
          <a:p>
            <a:pPr marL="573088" indent="-341313">
              <a:lnSpc>
                <a:spcPct val="120000"/>
              </a:lnSpc>
              <a:spcBef>
                <a:spcPts val="0"/>
              </a:spcBef>
              <a:spcAft>
                <a:spcPts val="800"/>
              </a:spcAft>
              <a:buFont typeface="Arial" panose="020B0604020202020204" pitchFamily="34" charset="0"/>
              <a:buChar char="•"/>
            </a:pPr>
            <a:r>
              <a:rPr lang="en-US" sz="1900" b="1" dirty="0">
                <a:latin typeface="Verdana" panose="020B0604030504040204" pitchFamily="34" charset="0"/>
                <a:ea typeface="Verdana" panose="020B0604030504040204" pitchFamily="34" charset="0"/>
                <a:cs typeface="Verdana" panose="020B0604030504040204" pitchFamily="34" charset="0"/>
              </a:rPr>
              <a:t>This section may be </a:t>
            </a:r>
            <a:r>
              <a:rPr lang="en-US" sz="1900" b="1" u="sng" dirty="0">
                <a:latin typeface="Verdana" panose="020B0604030504040204" pitchFamily="34" charset="0"/>
                <a:ea typeface="Verdana" panose="020B0604030504040204" pitchFamily="34" charset="0"/>
                <a:cs typeface="Verdana" panose="020B0604030504040204" pitchFamily="34" charset="0"/>
              </a:rPr>
              <a:t>required</a:t>
            </a:r>
            <a:r>
              <a:rPr lang="en-US" sz="1900" b="1" dirty="0">
                <a:latin typeface="Verdana" panose="020B0604030504040204" pitchFamily="34" charset="0"/>
                <a:ea typeface="Verdana" panose="020B0604030504040204" pitchFamily="34" charset="0"/>
                <a:cs typeface="Verdana" panose="020B0604030504040204" pitchFamily="34" charset="0"/>
              </a:rPr>
              <a:t> for continuing status reviews </a:t>
            </a:r>
            <a:r>
              <a:rPr lang="en-US" sz="1900" dirty="0">
                <a:latin typeface="Verdana" panose="020B0604030504040204" pitchFamily="34" charset="0"/>
                <a:ea typeface="Verdana" panose="020B0604030504040204" pitchFamily="34" charset="0"/>
                <a:cs typeface="Verdana" panose="020B0604030504040204" pitchFamily="34" charset="0"/>
              </a:rPr>
              <a:t>that include educational outreach. </a:t>
            </a:r>
          </a:p>
          <a:p>
            <a:pPr marL="573088" indent="-341313">
              <a:lnSpc>
                <a:spcPct val="120000"/>
              </a:lnSpc>
              <a:spcBef>
                <a:spcPts val="0"/>
              </a:spcBef>
              <a:spcAft>
                <a:spcPts val="800"/>
              </a:spcAft>
              <a:buFont typeface="Arial" panose="020B0604020202020204" pitchFamily="34" charset="0"/>
              <a:buChar char="•"/>
            </a:pPr>
            <a:r>
              <a:rPr lang="en-US" sz="1800" dirty="0"/>
              <a:t>Candidates can use this section to document the impact of their leadership on outreach, service, and instructional programs. </a:t>
            </a:r>
            <a:endParaRPr lang="en-US" sz="1900" dirty="0">
              <a:latin typeface="Verdana" panose="020B0604030504040204" pitchFamily="34" charset="0"/>
              <a:ea typeface="Verdana" panose="020B0604030504040204" pitchFamily="34" charset="0"/>
              <a:cs typeface="Verdana" panose="020B0604030504040204" pitchFamily="34" charset="0"/>
            </a:endParaRPr>
          </a:p>
          <a:p>
            <a:pPr marL="573088" indent="-341313">
              <a:lnSpc>
                <a:spcPct val="120000"/>
              </a:lnSpc>
              <a:spcBef>
                <a:spcPts val="0"/>
              </a:spcBef>
              <a:spcAft>
                <a:spcPts val="800"/>
              </a:spcAft>
              <a:buFont typeface="Arial" panose="020B0604020202020204" pitchFamily="34" charset="0"/>
              <a:buChar char="•"/>
            </a:pPr>
            <a:r>
              <a:rPr lang="en-US" sz="1900" dirty="0">
                <a:latin typeface="Verdana" panose="020B0604030504040204" pitchFamily="34" charset="0"/>
                <a:ea typeface="Verdana" panose="020B0604030504040204" pitchFamily="34" charset="0"/>
                <a:cs typeface="Verdana" panose="020B0604030504040204" pitchFamily="34" charset="0"/>
              </a:rPr>
              <a:t>In P&amp;T reviews, these materials remain in departments.</a:t>
            </a:r>
          </a:p>
          <a:p>
            <a:pPr marL="573088" indent="-341313">
              <a:lnSpc>
                <a:spcPct val="120000"/>
              </a:lnSpc>
              <a:spcBef>
                <a:spcPts val="0"/>
              </a:spcBef>
              <a:spcAft>
                <a:spcPts val="800"/>
              </a:spcAft>
              <a:buFont typeface="Arial" panose="020B0604020202020204" pitchFamily="34" charset="0"/>
              <a:buChar char="•"/>
            </a:pPr>
            <a:r>
              <a:rPr lang="en-US" sz="1800" dirty="0"/>
              <a:t>However, if a candidate has provided significant leadership in developing outreach, curricular or other initiatives, he or she may request that the department head or committee chair send the Service and Outreach Portfolio to external reviewers.</a:t>
            </a:r>
            <a:endParaRPr lang="en-US" sz="1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661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D60E02C-70A9-0446-B5FC-B3E49BFCCF58}"/>
              </a:ext>
            </a:extLst>
          </p:cNvPr>
          <p:cNvPicPr>
            <a:picLocks noChangeAspect="1"/>
          </p:cNvPicPr>
          <p:nvPr/>
        </p:nvPicPr>
        <p:blipFill>
          <a:blip r:embed="rId2"/>
          <a:stretch>
            <a:fillRect/>
          </a:stretch>
        </p:blipFill>
        <p:spPr>
          <a:xfrm>
            <a:off x="494270" y="0"/>
            <a:ext cx="7994822" cy="6858000"/>
          </a:xfrm>
          <a:prstGeom prst="rect">
            <a:avLst/>
          </a:prstGeom>
        </p:spPr>
      </p:pic>
    </p:spTree>
    <p:extLst>
      <p:ext uri="{BB962C8B-B14F-4D97-AF65-F5344CB8AC3E}">
        <p14:creationId xmlns:p14="http://schemas.microsoft.com/office/powerpoint/2010/main" val="2811862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291" y="223275"/>
            <a:ext cx="7772400" cy="1103313"/>
          </a:xfrm>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8: Service and Outreach Portfolio </a:t>
            </a:r>
            <a:br>
              <a:rPr lang="en-US" dirty="0"/>
            </a:br>
            <a:endParaRPr lang="en-US" dirty="0"/>
          </a:p>
        </p:txBody>
      </p:sp>
      <p:sp>
        <p:nvSpPr>
          <p:cNvPr id="6" name="Content Placeholder 5"/>
          <p:cNvSpPr>
            <a:spLocks noGrp="1"/>
          </p:cNvSpPr>
          <p:nvPr>
            <p:ph idx="1"/>
          </p:nvPr>
        </p:nvSpPr>
        <p:spPr>
          <a:xfrm>
            <a:off x="189991" y="924653"/>
            <a:ext cx="8763000" cy="5341677"/>
          </a:xfrm>
        </p:spPr>
        <p:txBody>
          <a:bodyPr>
            <a:noAutofit/>
          </a:bodyPr>
          <a:lstStyle/>
          <a:p>
            <a:pPr marL="573088" indent="-341313">
              <a:lnSpc>
                <a:spcPct val="120000"/>
              </a:lnSpc>
              <a:spcBef>
                <a:spcPts val="0"/>
              </a:spcBef>
              <a:spcAft>
                <a:spcPts val="800"/>
              </a:spcAf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Program Overview</a:t>
            </a:r>
          </a:p>
          <a:p>
            <a:pPr marL="973138" lvl="1" indent="-341313">
              <a:lnSpc>
                <a:spcPct val="120000"/>
              </a:lnSpc>
              <a:spcBef>
                <a:spcPts val="0"/>
              </a:spcBef>
              <a:spcAft>
                <a:spcPts val="800"/>
              </a:spcAf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Description of program</a:t>
            </a:r>
          </a:p>
          <a:p>
            <a:pPr marL="1373188" lvl="2" indent="-341313">
              <a:lnSpc>
                <a:spcPct val="120000"/>
              </a:lnSpc>
              <a:spcBef>
                <a:spcPts val="0"/>
              </a:spcBef>
              <a:spcAft>
                <a:spcPts val="8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Goals &amp; objectives</a:t>
            </a:r>
          </a:p>
          <a:p>
            <a:pPr marL="1373188" lvl="2" indent="-341313">
              <a:lnSpc>
                <a:spcPct val="120000"/>
              </a:lnSpc>
              <a:spcBef>
                <a:spcPts val="0"/>
              </a:spcBef>
              <a:spcAft>
                <a:spcPts val="8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Needs intended to serve</a:t>
            </a:r>
          </a:p>
          <a:p>
            <a:pPr marL="1373188" lvl="2" indent="-341313">
              <a:lnSpc>
                <a:spcPct val="120000"/>
              </a:lnSpc>
              <a:spcBef>
                <a:spcPts val="0"/>
              </a:spcBef>
              <a:spcAft>
                <a:spcPts val="8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How components were developed</a:t>
            </a:r>
          </a:p>
          <a:p>
            <a:pPr marL="1373188" lvl="2" indent="-341313">
              <a:lnSpc>
                <a:spcPct val="120000"/>
              </a:lnSpc>
              <a:spcBef>
                <a:spcPts val="0"/>
              </a:spcBef>
              <a:spcAft>
                <a:spcPts val="8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Methods used to reach audiences</a:t>
            </a:r>
          </a:p>
          <a:p>
            <a:pPr marL="973138" lvl="1" indent="-341313">
              <a:lnSpc>
                <a:spcPct val="120000"/>
              </a:lnSpc>
              <a:spcBef>
                <a:spcPts val="0"/>
              </a:spcBef>
              <a:spcAft>
                <a:spcPts val="800"/>
              </a:spcAf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Assessment of program</a:t>
            </a:r>
          </a:p>
          <a:p>
            <a:pPr marL="1373188" lvl="2" indent="-341313">
              <a:lnSpc>
                <a:spcPct val="120000"/>
              </a:lnSpc>
              <a:spcBef>
                <a:spcPts val="0"/>
              </a:spcBef>
              <a:spcAft>
                <a:spcPts val="8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Assessment of specific measures</a:t>
            </a:r>
          </a:p>
          <a:p>
            <a:pPr marL="1373188" lvl="2" indent="-341313">
              <a:lnSpc>
                <a:spcPct val="120000"/>
              </a:lnSpc>
              <a:spcBef>
                <a:spcPts val="0"/>
              </a:spcBef>
              <a:spcAft>
                <a:spcPts val="8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Feedback from collaborators and clients</a:t>
            </a:r>
          </a:p>
          <a:p>
            <a:pPr marL="1373188" lvl="2" indent="-341313">
              <a:lnSpc>
                <a:spcPct val="120000"/>
              </a:lnSpc>
              <a:spcBef>
                <a:spcPts val="0"/>
              </a:spcBef>
              <a:spcAft>
                <a:spcPts val="8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Accomplishments and demonstration of success</a:t>
            </a:r>
          </a:p>
          <a:p>
            <a:pPr marL="573088" indent="-341313">
              <a:lnSpc>
                <a:spcPct val="120000"/>
              </a:lnSpc>
              <a:spcBef>
                <a:spcPts val="0"/>
              </a:spcBef>
              <a:spcAft>
                <a:spcPts val="800"/>
              </a:spcAft>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7998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4DE9-DCD0-2746-B2E5-9EE86BC453F1}"/>
              </a:ext>
            </a:extLst>
          </p:cNvPr>
          <p:cNvSpPr>
            <a:spLocks noGrp="1"/>
          </p:cNvSpPr>
          <p:nvPr>
            <p:ph type="title"/>
          </p:nvPr>
        </p:nvSpPr>
        <p:spPr/>
        <p:txBody>
          <a:bodyPr/>
          <a:lstStyle/>
          <a:p>
            <a:r>
              <a:rPr lang="en-US" dirty="0"/>
              <a:t>Supplementary Documentation</a:t>
            </a:r>
          </a:p>
        </p:txBody>
      </p:sp>
      <p:sp>
        <p:nvSpPr>
          <p:cNvPr id="3" name="Content Placeholder 2">
            <a:extLst>
              <a:ext uri="{FF2B5EF4-FFF2-40B4-BE49-F238E27FC236}">
                <a16:creationId xmlns:a16="http://schemas.microsoft.com/office/drawing/2014/main" id="{30A1AF08-FFBE-5F4E-AC69-E14C050ED473}"/>
              </a:ext>
            </a:extLst>
          </p:cNvPr>
          <p:cNvSpPr>
            <a:spLocks noGrp="1"/>
          </p:cNvSpPr>
          <p:nvPr>
            <p:ph idx="1"/>
          </p:nvPr>
        </p:nvSpPr>
        <p:spPr>
          <a:xfrm>
            <a:off x="765442" y="1103313"/>
            <a:ext cx="7894463" cy="4109220"/>
          </a:xfrm>
        </p:spPr>
        <p:txBody>
          <a:bodyPr>
            <a:noAutofit/>
          </a:bodyPr>
          <a:lstStyle/>
          <a:p>
            <a:pPr marL="573088" indent="-341313">
              <a:lnSpc>
                <a:spcPct val="120000"/>
              </a:lnSpc>
              <a:spcBef>
                <a:spcPts val="0"/>
              </a:spcBef>
              <a:spcAft>
                <a:spcPts val="8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Supplementary Documentation</a:t>
            </a:r>
          </a:p>
          <a:p>
            <a:pPr marL="973138" lvl="1" indent="-341313">
              <a:lnSpc>
                <a:spcPct val="120000"/>
              </a:lnSpc>
              <a:spcBef>
                <a:spcPts val="0"/>
              </a:spcBef>
              <a:spcAft>
                <a:spcPts val="8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Supporting Docs</a:t>
            </a:r>
          </a:p>
          <a:p>
            <a:pPr marL="1373188" lvl="2" indent="-341313">
              <a:lnSpc>
                <a:spcPct val="120000"/>
              </a:lnSpc>
              <a:spcBef>
                <a:spcPts val="0"/>
              </a:spcBef>
              <a:spcAft>
                <a:spcPts val="8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Expert testimony or consultations</a:t>
            </a:r>
          </a:p>
          <a:p>
            <a:pPr marL="1373188" lvl="2" indent="-341313">
              <a:lnSpc>
                <a:spcPct val="120000"/>
              </a:lnSpc>
              <a:spcBef>
                <a:spcPts val="0"/>
              </a:spcBef>
              <a:spcAft>
                <a:spcPts val="8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On-line resources for community, business, agency, or disciplinary associations</a:t>
            </a:r>
          </a:p>
          <a:p>
            <a:pPr marL="1373188" lvl="2" indent="-341313">
              <a:lnSpc>
                <a:spcPct val="120000"/>
              </a:lnSpc>
              <a:spcBef>
                <a:spcPts val="0"/>
              </a:spcBef>
              <a:spcAft>
                <a:spcPts val="8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Newsletters, pamphlets or articles for popular or special interest publications</a:t>
            </a:r>
          </a:p>
          <a:p>
            <a:pPr marL="1373188" lvl="2" indent="-341313">
              <a:lnSpc>
                <a:spcPct val="120000"/>
              </a:lnSpc>
              <a:spcBef>
                <a:spcPts val="0"/>
              </a:spcBef>
              <a:spcAft>
                <a:spcPts val="8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Technical reports or materials </a:t>
            </a:r>
          </a:p>
        </p:txBody>
      </p:sp>
    </p:spTree>
    <p:extLst>
      <p:ext uri="{BB962C8B-B14F-4D97-AF65-F5344CB8AC3E}">
        <p14:creationId xmlns:p14="http://schemas.microsoft.com/office/powerpoint/2010/main" val="2370064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9525-D7D2-CA4C-8005-AC5745F5C7A4}"/>
              </a:ext>
            </a:extLst>
          </p:cNvPr>
          <p:cNvSpPr>
            <a:spLocks noGrp="1"/>
          </p:cNvSpPr>
          <p:nvPr>
            <p:ph type="title"/>
          </p:nvPr>
        </p:nvSpPr>
        <p:spPr/>
        <p:txBody>
          <a:bodyPr>
            <a:normAutofit/>
          </a:bodyPr>
          <a:lstStyle/>
          <a:p>
            <a:r>
              <a:rPr lang="en-US" sz="2800" dirty="0"/>
              <a:t>Impact</a:t>
            </a:r>
          </a:p>
        </p:txBody>
      </p:sp>
      <p:sp>
        <p:nvSpPr>
          <p:cNvPr id="3" name="Content Placeholder 2">
            <a:extLst>
              <a:ext uri="{FF2B5EF4-FFF2-40B4-BE49-F238E27FC236}">
                <a16:creationId xmlns:a16="http://schemas.microsoft.com/office/drawing/2014/main" id="{D44EE916-4A87-2840-9B6C-B3D42A4D137E}"/>
              </a:ext>
            </a:extLst>
          </p:cNvPr>
          <p:cNvSpPr>
            <a:spLocks noGrp="1"/>
          </p:cNvSpPr>
          <p:nvPr>
            <p:ph idx="1"/>
          </p:nvPr>
        </p:nvSpPr>
        <p:spPr>
          <a:xfrm>
            <a:off x="765442" y="1103313"/>
            <a:ext cx="7544839" cy="4109220"/>
          </a:xfrm>
        </p:spPr>
        <p:txBody>
          <a:bodyPr>
            <a:normAutofit fontScale="92500" lnSpcReduction="10000"/>
          </a:bodyPr>
          <a:lstStyle/>
          <a:p>
            <a:pPr marL="973138" lvl="1" indent="-341313">
              <a:lnSpc>
                <a:spcPct val="120000"/>
              </a:lnSpc>
              <a:spcBef>
                <a:spcPts val="0"/>
              </a:spcBef>
              <a:spcAft>
                <a:spcPts val="8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Documentation of Impact</a:t>
            </a:r>
          </a:p>
          <a:p>
            <a:pPr marL="1373188" lvl="2" indent="-341313">
              <a:lnSpc>
                <a:spcPct val="120000"/>
              </a:lnSpc>
              <a:spcBef>
                <a:spcPts val="0"/>
              </a:spcBef>
              <a:spcAft>
                <a:spcPts val="8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Letters from community/business collaborators with emphasis on impact of programs</a:t>
            </a:r>
          </a:p>
          <a:p>
            <a:pPr marL="1373188" lvl="2" indent="-341313">
              <a:lnSpc>
                <a:spcPct val="120000"/>
              </a:lnSpc>
              <a:spcBef>
                <a:spcPts val="0"/>
              </a:spcBef>
              <a:spcAft>
                <a:spcPts val="8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Letters from academic collaborators noting impact/rigor of contributions</a:t>
            </a:r>
          </a:p>
          <a:p>
            <a:pPr marL="1373188" lvl="2" indent="-341313">
              <a:lnSpc>
                <a:spcPct val="120000"/>
              </a:lnSpc>
              <a:spcBef>
                <a:spcPts val="0"/>
              </a:spcBef>
              <a:spcAft>
                <a:spcPts val="8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News reports</a:t>
            </a:r>
          </a:p>
          <a:p>
            <a:pPr marL="1373188" lvl="2" indent="-341313">
              <a:lnSpc>
                <a:spcPct val="120000"/>
              </a:lnSpc>
              <a:spcBef>
                <a:spcPts val="0"/>
              </a:spcBef>
              <a:spcAft>
                <a:spcPts val="8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Adoption of programs or materials by other institutions or groups</a:t>
            </a:r>
            <a:endParaRPr lang="en-US" sz="2400" dirty="0"/>
          </a:p>
          <a:p>
            <a:endParaRPr lang="en-US" dirty="0"/>
          </a:p>
        </p:txBody>
      </p:sp>
    </p:spTree>
    <p:extLst>
      <p:ext uri="{BB962C8B-B14F-4D97-AF65-F5344CB8AC3E}">
        <p14:creationId xmlns:p14="http://schemas.microsoft.com/office/powerpoint/2010/main" val="3853163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930F-424D-3E4C-8A7C-D21B945FB3A6}"/>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2E98DF57-5B83-3547-B2CA-91596A7282BE}"/>
              </a:ext>
            </a:extLst>
          </p:cNvPr>
          <p:cNvSpPr>
            <a:spLocks noGrp="1"/>
          </p:cNvSpPr>
          <p:nvPr>
            <p:ph idx="1"/>
          </p:nvPr>
        </p:nvSpPr>
        <p:spPr>
          <a:xfrm>
            <a:off x="765443" y="1237129"/>
            <a:ext cx="7558286" cy="4867836"/>
          </a:xfrm>
        </p:spPr>
        <p:txBody>
          <a:bodyPr>
            <a:normAutofit/>
          </a:bodyPr>
          <a:lstStyle/>
          <a:p>
            <a:r>
              <a:rPr lang="en-US" dirty="0"/>
              <a:t>Service and Outreach Portfolios can be used to document collaborations with business and community partners, tech transfer and commercialization activities, and other forms of translational research highlighted in the inclusive view of scholarship included in the University’s promotion criteria:</a:t>
            </a:r>
          </a:p>
          <a:p>
            <a:r>
              <a:rPr lang="en-US" dirty="0"/>
              <a:t> </a:t>
            </a:r>
            <a:r>
              <a:rPr lang="en-US" dirty="0">
                <a:hlinkClick r:id="rId2"/>
              </a:rPr>
              <a:t>https://facultyaffairs.arizona.edu/content/universitys-inclusive-view-scholarship</a:t>
            </a:r>
            <a:endParaRPr lang="en-US" dirty="0"/>
          </a:p>
          <a:p>
            <a:r>
              <a:rPr lang="en-US" dirty="0"/>
              <a:t> Candidates should consult our resource page on the scholarship of engagement: </a:t>
            </a:r>
            <a:r>
              <a:rPr lang="en-US" dirty="0">
                <a:hlinkClick r:id="rId2"/>
              </a:rPr>
              <a:t>https://facultyaffairs.arizona.edu/content/universitys-inclusive-view-scholarship</a:t>
            </a:r>
            <a:endParaRPr lang="en-US" dirty="0"/>
          </a:p>
          <a:p>
            <a:endParaRPr lang="en-US" dirty="0"/>
          </a:p>
        </p:txBody>
      </p:sp>
    </p:spTree>
    <p:extLst>
      <p:ext uri="{BB962C8B-B14F-4D97-AF65-F5344CB8AC3E}">
        <p14:creationId xmlns:p14="http://schemas.microsoft.com/office/powerpoint/2010/main" val="2313077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0" y="256853"/>
            <a:ext cx="7772400" cy="1103313"/>
          </a:xfrm>
        </p:spPr>
        <p:txBody>
          <a:bodyPr>
            <a:normAutofit/>
          </a:bodyPr>
          <a:lstStyle/>
          <a:p>
            <a:r>
              <a:rPr lang="en-US" sz="2800" dirty="0"/>
              <a:t>FOR FURTHER INFORMATION</a:t>
            </a:r>
          </a:p>
        </p:txBody>
      </p:sp>
      <p:sp>
        <p:nvSpPr>
          <p:cNvPr id="7" name="Content Placeholder 6"/>
          <p:cNvSpPr>
            <a:spLocks noGrp="1"/>
          </p:cNvSpPr>
          <p:nvPr>
            <p:ph idx="1"/>
          </p:nvPr>
        </p:nvSpPr>
        <p:spPr>
          <a:xfrm>
            <a:off x="523472" y="2108582"/>
            <a:ext cx="8096035" cy="1418046"/>
          </a:xfrm>
        </p:spPr>
        <p:txBody>
          <a:bodyPr>
            <a:noAutofit/>
          </a:bodyPr>
          <a:lstStyle/>
          <a:p>
            <a:pPr marL="0" indent="0" algn="ctr">
              <a:spcBef>
                <a:spcPts val="0"/>
              </a:spcBef>
              <a:spcAft>
                <a:spcPts val="3600"/>
              </a:spcAft>
              <a:buSzPct val="120000"/>
              <a:buNone/>
              <a:defRPr/>
            </a:pPr>
            <a:r>
              <a:rPr lang="en-US" sz="3400" dirty="0">
                <a:solidFill>
                  <a:schemeClr val="tx1">
                    <a:lumMod val="65000"/>
                    <a:lumOff val="35000"/>
                  </a:schemeClr>
                </a:solidFill>
                <a:hlinkClick r:id="rId2"/>
              </a:rPr>
              <a:t>https://facultyaffairs.arizona.edu/content/about-promotion</a:t>
            </a:r>
            <a:r>
              <a:rPr lang="en-US" sz="3400" dirty="0">
                <a:solidFill>
                  <a:schemeClr val="tx1">
                    <a:lumMod val="65000"/>
                    <a:lumOff val="35000"/>
                  </a:schemeClr>
                </a:solidFill>
              </a:rPr>
              <a:t> </a:t>
            </a:r>
            <a:endParaRPr lang="en-US" sz="1400" dirty="0"/>
          </a:p>
        </p:txBody>
      </p:sp>
    </p:spTree>
    <p:extLst>
      <p:ext uri="{BB962C8B-B14F-4D97-AF65-F5344CB8AC3E}">
        <p14:creationId xmlns:p14="http://schemas.microsoft.com/office/powerpoint/2010/main" val="67061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0" y="256853"/>
            <a:ext cx="7772400" cy="1103313"/>
          </a:xfrm>
        </p:spPr>
        <p:txBody>
          <a:bodyPr>
            <a:normAutofit/>
          </a:bodyPr>
          <a:lstStyle/>
          <a:p>
            <a:r>
              <a:rPr lang="en-US" sz="2800" dirty="0"/>
              <a:t>TODAY’S PRESENTERS</a:t>
            </a:r>
          </a:p>
        </p:txBody>
      </p:sp>
      <p:sp>
        <p:nvSpPr>
          <p:cNvPr id="7" name="Content Placeholder 6"/>
          <p:cNvSpPr>
            <a:spLocks noGrp="1"/>
          </p:cNvSpPr>
          <p:nvPr>
            <p:ph idx="1"/>
          </p:nvPr>
        </p:nvSpPr>
        <p:spPr>
          <a:xfrm>
            <a:off x="523472" y="1375626"/>
            <a:ext cx="8096035" cy="4933058"/>
          </a:xfrm>
        </p:spPr>
        <p:txBody>
          <a:bodyPr>
            <a:noAutofit/>
          </a:bodyPr>
          <a:lstStyle/>
          <a:p>
            <a:pPr>
              <a:spcBef>
                <a:spcPts val="0"/>
              </a:spcBef>
              <a:spcAft>
                <a:spcPts val="3600"/>
              </a:spcAft>
              <a:buSzPct val="120000"/>
              <a:defRPr/>
            </a:pPr>
            <a:r>
              <a:rPr lang="en-US" sz="2800" b="1" dirty="0">
                <a:solidFill>
                  <a:schemeClr val="tx1">
                    <a:lumMod val="65000"/>
                    <a:lumOff val="35000"/>
                  </a:schemeClr>
                </a:solidFill>
              </a:rPr>
              <a:t>Ingrid Novodvorsky, </a:t>
            </a:r>
            <a:r>
              <a:rPr lang="en-US" sz="2800" dirty="0">
                <a:solidFill>
                  <a:schemeClr val="tx1">
                    <a:lumMod val="65000"/>
                    <a:lumOff val="35000"/>
                  </a:schemeClr>
                </a:solidFill>
              </a:rPr>
              <a:t>Office of Instruction &amp; Assessment</a:t>
            </a:r>
          </a:p>
          <a:p>
            <a:pPr>
              <a:spcBef>
                <a:spcPts val="0"/>
              </a:spcBef>
              <a:spcAft>
                <a:spcPts val="3600"/>
              </a:spcAft>
              <a:buSzPct val="120000"/>
              <a:defRPr/>
            </a:pPr>
            <a:r>
              <a:rPr lang="en-US" sz="2800" b="1" dirty="0">
                <a:solidFill>
                  <a:schemeClr val="tx1">
                    <a:lumMod val="65000"/>
                    <a:lumOff val="35000"/>
                  </a:schemeClr>
                </a:solidFill>
              </a:rPr>
              <a:t>Lisa </a:t>
            </a:r>
            <a:r>
              <a:rPr lang="en-US" sz="2800" b="1" dirty="0" err="1">
                <a:solidFill>
                  <a:schemeClr val="tx1">
                    <a:lumMod val="65000"/>
                    <a:lumOff val="35000"/>
                  </a:schemeClr>
                </a:solidFill>
              </a:rPr>
              <a:t>Elfring</a:t>
            </a:r>
            <a:r>
              <a:rPr lang="en-US" sz="2800" b="1" dirty="0">
                <a:solidFill>
                  <a:schemeClr val="tx1">
                    <a:lumMod val="65000"/>
                    <a:lumOff val="35000"/>
                  </a:schemeClr>
                </a:solidFill>
              </a:rPr>
              <a:t>, </a:t>
            </a:r>
            <a:r>
              <a:rPr lang="en-US" sz="2800" dirty="0">
                <a:solidFill>
                  <a:schemeClr val="tx1">
                    <a:lumMod val="65000"/>
                    <a:lumOff val="35000"/>
                  </a:schemeClr>
                </a:solidFill>
              </a:rPr>
              <a:t>Office of Instruction &amp; Assessment</a:t>
            </a:r>
          </a:p>
          <a:p>
            <a:pPr>
              <a:spcBef>
                <a:spcPts val="0"/>
              </a:spcBef>
              <a:spcAft>
                <a:spcPts val="3600"/>
              </a:spcAft>
              <a:buSzPct val="120000"/>
              <a:defRPr/>
            </a:pPr>
            <a:r>
              <a:rPr lang="en-US" sz="2800" b="1" dirty="0">
                <a:solidFill>
                  <a:schemeClr val="tx1">
                    <a:lumMod val="65000"/>
                    <a:lumOff val="35000"/>
                  </a:schemeClr>
                </a:solidFill>
              </a:rPr>
              <a:t>Andrea Romero</a:t>
            </a:r>
            <a:r>
              <a:rPr lang="en-US" sz="2800" dirty="0">
                <a:solidFill>
                  <a:schemeClr val="tx1">
                    <a:lumMod val="65000"/>
                    <a:lumOff val="35000"/>
                  </a:schemeClr>
                </a:solidFill>
              </a:rPr>
              <a:t>, Vice Provost for Faculty </a:t>
            </a:r>
            <a:r>
              <a:rPr lang="en-US" sz="2800" dirty="0" err="1">
                <a:solidFill>
                  <a:schemeClr val="tx1">
                    <a:lumMod val="65000"/>
                    <a:lumOff val="35000"/>
                  </a:schemeClr>
                </a:solidFill>
              </a:rPr>
              <a:t>Affairas</a:t>
            </a:r>
            <a:endParaRPr lang="en-US" sz="1400" dirty="0"/>
          </a:p>
        </p:txBody>
      </p:sp>
    </p:spTree>
    <p:extLst>
      <p:ext uri="{BB962C8B-B14F-4D97-AF65-F5344CB8AC3E}">
        <p14:creationId xmlns:p14="http://schemas.microsoft.com/office/powerpoint/2010/main" val="2792685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64648-506D-4C42-AD64-1977327C6204}"/>
              </a:ext>
            </a:extLst>
          </p:cNvPr>
          <p:cNvSpPr>
            <a:spLocks noGrp="1"/>
          </p:cNvSpPr>
          <p:nvPr>
            <p:ph idx="1"/>
          </p:nvPr>
        </p:nvSpPr>
        <p:spPr>
          <a:xfrm>
            <a:off x="765442" y="255494"/>
            <a:ext cx="7772400" cy="5903259"/>
          </a:xfrm>
        </p:spPr>
        <p:txBody>
          <a:bodyPr>
            <a:normAutofit/>
          </a:bodyPr>
          <a:lstStyle/>
          <a:p>
            <a:pPr marL="0" indent="0" algn="ctr">
              <a:buNone/>
            </a:pPr>
            <a:r>
              <a:rPr lang="en-US" sz="2800" dirty="0">
                <a:solidFill>
                  <a:srgbClr val="FF0000"/>
                </a:solidFill>
              </a:rPr>
              <a:t>Purpose</a:t>
            </a:r>
          </a:p>
          <a:p>
            <a:pPr marL="0" indent="0" algn="ctr">
              <a:buNone/>
            </a:pPr>
            <a:r>
              <a:rPr lang="en-US" dirty="0"/>
              <a:t>Working together to expand human potential, explore new horizons and enrich life for all.</a:t>
            </a:r>
          </a:p>
          <a:p>
            <a:pPr marL="0" indent="0" algn="ctr">
              <a:buNone/>
            </a:pPr>
            <a:r>
              <a:rPr lang="en-US" sz="2800" dirty="0">
                <a:solidFill>
                  <a:srgbClr val="0070C0"/>
                </a:solidFill>
              </a:rPr>
              <a:t>Mission</a:t>
            </a:r>
          </a:p>
          <a:p>
            <a:pPr marL="0" indent="0" algn="ctr">
              <a:buNone/>
            </a:pPr>
            <a:r>
              <a:rPr lang="en-US" dirty="0"/>
              <a:t>We will continuously improve how we educate and innovate so we can lead the way in developing disruptive problem-solvers capable of tackling our greatest challenges.</a:t>
            </a:r>
          </a:p>
          <a:p>
            <a:pPr marL="0" indent="0" algn="ctr">
              <a:buNone/>
            </a:pPr>
            <a:r>
              <a:rPr lang="en-US" sz="2800" dirty="0">
                <a:solidFill>
                  <a:srgbClr val="FF0000"/>
                </a:solidFill>
              </a:rPr>
              <a:t>Vision</a:t>
            </a:r>
          </a:p>
          <a:p>
            <a:pPr marL="0" indent="0" algn="ctr">
              <a:buNone/>
            </a:pPr>
            <a:r>
              <a:rPr lang="en-US" dirty="0"/>
              <a:t>To create a world where human potential is realized and we’re all working together to create solutions to big problems so that life in our communities, in Arizona and on our planet can thrive.</a:t>
            </a:r>
          </a:p>
          <a:p>
            <a:endParaRPr lang="en-US" dirty="0"/>
          </a:p>
        </p:txBody>
      </p:sp>
    </p:spTree>
    <p:extLst>
      <p:ext uri="{BB962C8B-B14F-4D97-AF65-F5344CB8AC3E}">
        <p14:creationId xmlns:p14="http://schemas.microsoft.com/office/powerpoint/2010/main" val="2693314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3022-2946-274E-88B0-4C23B656D5BC}"/>
              </a:ext>
            </a:extLst>
          </p:cNvPr>
          <p:cNvSpPr>
            <a:spLocks noGrp="1"/>
          </p:cNvSpPr>
          <p:nvPr>
            <p:ph type="title"/>
          </p:nvPr>
        </p:nvSpPr>
        <p:spPr/>
        <p:txBody>
          <a:bodyPr/>
          <a:lstStyle/>
          <a:p>
            <a:r>
              <a:rPr lang="en-US" dirty="0"/>
              <a:t>CORE VALUES</a:t>
            </a:r>
          </a:p>
        </p:txBody>
      </p:sp>
      <p:sp>
        <p:nvSpPr>
          <p:cNvPr id="3" name="Content Placeholder 2">
            <a:extLst>
              <a:ext uri="{FF2B5EF4-FFF2-40B4-BE49-F238E27FC236}">
                <a16:creationId xmlns:a16="http://schemas.microsoft.com/office/drawing/2014/main" id="{03F6E5E1-A031-7448-AD63-BCF2DFB8F387}"/>
              </a:ext>
            </a:extLst>
          </p:cNvPr>
          <p:cNvSpPr>
            <a:spLocks noGrp="1"/>
          </p:cNvSpPr>
          <p:nvPr>
            <p:ph idx="1"/>
          </p:nvPr>
        </p:nvSpPr>
        <p:spPr>
          <a:xfrm>
            <a:off x="765443" y="1398494"/>
            <a:ext cx="7558286" cy="3814039"/>
          </a:xfrm>
        </p:spPr>
        <p:txBody>
          <a:bodyPr/>
          <a:lstStyle/>
          <a:p>
            <a:r>
              <a:rPr lang="en-US" b="1" dirty="0"/>
              <a:t>INTEGRITY.</a:t>
            </a:r>
            <a:r>
              <a:rPr lang="en-US" dirty="0"/>
              <a:t> Be honest, respectful and just.</a:t>
            </a:r>
          </a:p>
          <a:p>
            <a:r>
              <a:rPr lang="en-US" b="1" dirty="0"/>
              <a:t>COMPASSION. </a:t>
            </a:r>
            <a:r>
              <a:rPr lang="en-US" dirty="0"/>
              <a:t>Choose to care.</a:t>
            </a:r>
          </a:p>
          <a:p>
            <a:r>
              <a:rPr lang="en-US" b="1" dirty="0"/>
              <a:t>EXPLORATION.</a:t>
            </a:r>
            <a:r>
              <a:rPr lang="en-US" dirty="0"/>
              <a:t> Be insatiably curious. </a:t>
            </a:r>
          </a:p>
          <a:p>
            <a:r>
              <a:rPr lang="en-US" b="1" dirty="0"/>
              <a:t>ADAPTATION.</a:t>
            </a:r>
            <a:r>
              <a:rPr lang="en-US" dirty="0"/>
              <a:t> Stay open-minded and eager for what’s next.</a:t>
            </a:r>
          </a:p>
          <a:p>
            <a:r>
              <a:rPr lang="en-US" b="1" dirty="0"/>
              <a:t>INCLUSION.</a:t>
            </a:r>
            <a:r>
              <a:rPr lang="en-US" dirty="0"/>
              <a:t> We’re better together.</a:t>
            </a:r>
          </a:p>
          <a:p>
            <a:r>
              <a:rPr lang="en-US" b="1" dirty="0"/>
              <a:t>DETERMINATION. </a:t>
            </a:r>
            <a:r>
              <a:rPr lang="en-US" dirty="0"/>
              <a:t>Bear Down.</a:t>
            </a:r>
          </a:p>
          <a:p>
            <a:endParaRPr lang="en-US" dirty="0"/>
          </a:p>
        </p:txBody>
      </p:sp>
    </p:spTree>
    <p:extLst>
      <p:ext uri="{BB962C8B-B14F-4D97-AF65-F5344CB8AC3E}">
        <p14:creationId xmlns:p14="http://schemas.microsoft.com/office/powerpoint/2010/main" val="3341749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EVALUATING FACULTY SERVICE</a:t>
            </a:r>
            <a:endParaRPr lang="en-US" sz="2800" i="1" dirty="0"/>
          </a:p>
        </p:txBody>
      </p:sp>
      <p:sp>
        <p:nvSpPr>
          <p:cNvPr id="7" name="Content Placeholder 6"/>
          <p:cNvSpPr>
            <a:spLocks noGrp="1"/>
          </p:cNvSpPr>
          <p:nvPr>
            <p:ph idx="1"/>
          </p:nvPr>
        </p:nvSpPr>
        <p:spPr>
          <a:xfrm>
            <a:off x="523473" y="1681964"/>
            <a:ext cx="8141896" cy="4617236"/>
          </a:xfrm>
        </p:spPr>
        <p:txBody>
          <a:bodyPr>
            <a:noAutofit/>
          </a:bodyPr>
          <a:lstStyle/>
          <a:p>
            <a:pPr>
              <a:spcBef>
                <a:spcPts val="0"/>
              </a:spcBef>
              <a:spcAft>
                <a:spcPts val="2400"/>
              </a:spcAft>
            </a:pPr>
            <a:r>
              <a:rPr lang="en-US" sz="2400" dirty="0">
                <a:solidFill>
                  <a:schemeClr val="tx1">
                    <a:lumMod val="65000"/>
                    <a:lumOff val="35000"/>
                  </a:schemeClr>
                </a:solidFill>
              </a:rPr>
              <a:t>Serving on unit, college, and/or university committees</a:t>
            </a:r>
          </a:p>
          <a:p>
            <a:pPr>
              <a:spcBef>
                <a:spcPts val="0"/>
              </a:spcBef>
              <a:spcAft>
                <a:spcPts val="2400"/>
              </a:spcAft>
            </a:pPr>
            <a:r>
              <a:rPr lang="en-US" sz="2400" dirty="0">
                <a:solidFill>
                  <a:schemeClr val="tx1">
                    <a:lumMod val="65000"/>
                    <a:lumOff val="35000"/>
                  </a:schemeClr>
                </a:solidFill>
              </a:rPr>
              <a:t>Serving in Faculty Senate</a:t>
            </a:r>
          </a:p>
          <a:p>
            <a:pPr>
              <a:spcBef>
                <a:spcPts val="0"/>
              </a:spcBef>
              <a:spcAft>
                <a:spcPts val="2400"/>
              </a:spcAft>
            </a:pPr>
            <a:r>
              <a:rPr lang="en-US" sz="2400" dirty="0">
                <a:solidFill>
                  <a:schemeClr val="tx1">
                    <a:lumMod val="65000"/>
                    <a:lumOff val="35000"/>
                  </a:schemeClr>
                </a:solidFill>
              </a:rPr>
              <a:t>Chairing any committee (student, faculty, etc.)</a:t>
            </a:r>
          </a:p>
          <a:p>
            <a:pPr>
              <a:spcBef>
                <a:spcPts val="0"/>
              </a:spcBef>
              <a:spcAft>
                <a:spcPts val="2400"/>
              </a:spcAft>
            </a:pPr>
            <a:r>
              <a:rPr lang="en-US" sz="2400" dirty="0">
                <a:solidFill>
                  <a:schemeClr val="tx1">
                    <a:lumMod val="65000"/>
                    <a:lumOff val="35000"/>
                  </a:schemeClr>
                </a:solidFill>
              </a:rPr>
              <a:t>Serving as a sponsor for student activities and groups, or volunteer organizations</a:t>
            </a:r>
          </a:p>
          <a:p>
            <a:pPr>
              <a:spcBef>
                <a:spcPts val="0"/>
              </a:spcBef>
              <a:spcAft>
                <a:spcPts val="2400"/>
              </a:spcAft>
            </a:pPr>
            <a:r>
              <a:rPr lang="en-US" sz="2400" dirty="0">
                <a:solidFill>
                  <a:schemeClr val="tx1">
                    <a:lumMod val="65000"/>
                    <a:lumOff val="35000"/>
                  </a:schemeClr>
                </a:solidFill>
              </a:rPr>
              <a:t>Administrative assignments</a:t>
            </a:r>
          </a:p>
          <a:p>
            <a:pPr>
              <a:spcBef>
                <a:spcPts val="0"/>
              </a:spcBef>
              <a:spcAft>
                <a:spcPts val="2400"/>
              </a:spcAft>
            </a:pPr>
            <a:r>
              <a:rPr lang="en-US" sz="2400" dirty="0">
                <a:solidFill>
                  <a:schemeClr val="tx1">
                    <a:lumMod val="65000"/>
                    <a:lumOff val="35000"/>
                  </a:schemeClr>
                </a:solidFill>
              </a:rPr>
              <a:t>Mentoring other faculty</a:t>
            </a:r>
          </a:p>
        </p:txBody>
      </p:sp>
    </p:spTree>
    <p:extLst>
      <p:ext uri="{BB962C8B-B14F-4D97-AF65-F5344CB8AC3E}">
        <p14:creationId xmlns:p14="http://schemas.microsoft.com/office/powerpoint/2010/main" val="289802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EVALUATING PROFESSIONAL SERVICE</a:t>
            </a:r>
            <a:endParaRPr lang="en-US" sz="2800" i="1" dirty="0"/>
          </a:p>
        </p:txBody>
      </p:sp>
      <p:sp>
        <p:nvSpPr>
          <p:cNvPr id="7" name="Content Placeholder 6"/>
          <p:cNvSpPr>
            <a:spLocks noGrp="1"/>
          </p:cNvSpPr>
          <p:nvPr>
            <p:ph idx="1"/>
          </p:nvPr>
        </p:nvSpPr>
        <p:spPr>
          <a:xfrm>
            <a:off x="523473" y="1681964"/>
            <a:ext cx="8141896" cy="4617236"/>
          </a:xfrm>
        </p:spPr>
        <p:txBody>
          <a:bodyPr>
            <a:noAutofit/>
          </a:bodyPr>
          <a:lstStyle/>
          <a:p>
            <a:pPr>
              <a:spcBef>
                <a:spcPts val="0"/>
              </a:spcBef>
              <a:spcAft>
                <a:spcPts val="2400"/>
              </a:spcAft>
            </a:pPr>
            <a:r>
              <a:rPr lang="en-US" sz="2400" dirty="0">
                <a:solidFill>
                  <a:schemeClr val="tx1">
                    <a:lumMod val="65000"/>
                    <a:lumOff val="35000"/>
                  </a:schemeClr>
                </a:solidFill>
              </a:rPr>
              <a:t>Activity in professional organizations</a:t>
            </a:r>
          </a:p>
          <a:p>
            <a:pPr>
              <a:spcBef>
                <a:spcPts val="0"/>
              </a:spcBef>
              <a:spcAft>
                <a:spcPts val="2400"/>
              </a:spcAft>
            </a:pPr>
            <a:r>
              <a:rPr lang="en-US" sz="2400" dirty="0">
                <a:solidFill>
                  <a:schemeClr val="tx1">
                    <a:lumMod val="65000"/>
                    <a:lumOff val="35000"/>
                  </a:schemeClr>
                </a:solidFill>
              </a:rPr>
              <a:t>Consulting to organizations/corporations</a:t>
            </a:r>
          </a:p>
          <a:p>
            <a:pPr>
              <a:spcBef>
                <a:spcPts val="0"/>
              </a:spcBef>
              <a:spcAft>
                <a:spcPts val="2400"/>
              </a:spcAft>
            </a:pPr>
            <a:r>
              <a:rPr lang="en-US" sz="2400" dirty="0">
                <a:solidFill>
                  <a:schemeClr val="tx1">
                    <a:lumMod val="65000"/>
                    <a:lumOff val="35000"/>
                  </a:schemeClr>
                </a:solidFill>
              </a:rPr>
              <a:t>Consulting to universities and colleges</a:t>
            </a:r>
          </a:p>
          <a:p>
            <a:pPr>
              <a:spcBef>
                <a:spcPts val="0"/>
              </a:spcBef>
              <a:spcAft>
                <a:spcPts val="2400"/>
              </a:spcAft>
            </a:pPr>
            <a:r>
              <a:rPr lang="en-US" sz="2400" dirty="0">
                <a:solidFill>
                  <a:schemeClr val="tx1">
                    <a:lumMod val="65000"/>
                    <a:lumOff val="35000"/>
                  </a:schemeClr>
                </a:solidFill>
              </a:rPr>
              <a:t>Editing of journals</a:t>
            </a:r>
          </a:p>
          <a:p>
            <a:pPr>
              <a:spcBef>
                <a:spcPts val="0"/>
              </a:spcBef>
              <a:spcAft>
                <a:spcPts val="2400"/>
              </a:spcAft>
            </a:pPr>
            <a:r>
              <a:rPr lang="en-US" sz="2400">
                <a:solidFill>
                  <a:schemeClr val="tx1">
                    <a:lumMod val="65000"/>
                    <a:lumOff val="35000"/>
                  </a:schemeClr>
                </a:solidFill>
              </a:rPr>
              <a:t>Organizing conferences </a:t>
            </a:r>
            <a:r>
              <a:rPr lang="en-US" sz="2400" dirty="0">
                <a:solidFill>
                  <a:schemeClr val="tx1">
                    <a:lumMod val="65000"/>
                    <a:lumOff val="35000"/>
                  </a:schemeClr>
                </a:solidFill>
              </a:rPr>
              <a:t>or symposia</a:t>
            </a:r>
          </a:p>
          <a:p>
            <a:pPr>
              <a:spcBef>
                <a:spcPts val="0"/>
              </a:spcBef>
              <a:spcAft>
                <a:spcPts val="2400"/>
              </a:spcAft>
            </a:pPr>
            <a:r>
              <a:rPr lang="en-US" sz="2400" dirty="0">
                <a:solidFill>
                  <a:schemeClr val="tx1">
                    <a:lumMod val="65000"/>
                    <a:lumOff val="35000"/>
                  </a:schemeClr>
                </a:solidFill>
              </a:rPr>
              <a:t>Serving on committees for federal or state government agencies or on boards</a:t>
            </a:r>
          </a:p>
        </p:txBody>
      </p:sp>
    </p:spTree>
    <p:extLst>
      <p:ext uri="{BB962C8B-B14F-4D97-AF65-F5344CB8AC3E}">
        <p14:creationId xmlns:p14="http://schemas.microsoft.com/office/powerpoint/2010/main" val="328714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EVALUATING PUBLIC OR COMMUNITY SERVICE/OUTREACH</a:t>
            </a:r>
            <a:endParaRPr lang="en-US" sz="2800" i="1" dirty="0"/>
          </a:p>
        </p:txBody>
      </p:sp>
      <p:sp>
        <p:nvSpPr>
          <p:cNvPr id="7" name="Content Placeholder 6"/>
          <p:cNvSpPr>
            <a:spLocks noGrp="1"/>
          </p:cNvSpPr>
          <p:nvPr>
            <p:ph idx="1"/>
          </p:nvPr>
        </p:nvSpPr>
        <p:spPr>
          <a:xfrm>
            <a:off x="523473" y="1681964"/>
            <a:ext cx="8141896" cy="4617236"/>
          </a:xfrm>
        </p:spPr>
        <p:txBody>
          <a:bodyPr>
            <a:noAutofit/>
          </a:bodyPr>
          <a:lstStyle/>
          <a:p>
            <a:pPr>
              <a:spcBef>
                <a:spcPts val="0"/>
              </a:spcBef>
              <a:spcAft>
                <a:spcPts val="3600"/>
              </a:spcAft>
            </a:pPr>
            <a:r>
              <a:rPr lang="en-US" sz="2400" dirty="0">
                <a:solidFill>
                  <a:schemeClr val="tx1">
                    <a:lumMod val="65000"/>
                    <a:lumOff val="35000"/>
                  </a:schemeClr>
                </a:solidFill>
              </a:rPr>
              <a:t>Participating in local, state, or national civic activities and organizations</a:t>
            </a:r>
          </a:p>
          <a:p>
            <a:pPr>
              <a:spcBef>
                <a:spcPts val="0"/>
              </a:spcBef>
              <a:spcAft>
                <a:spcPts val="3600"/>
              </a:spcAft>
            </a:pPr>
            <a:r>
              <a:rPr lang="en-US" sz="2400" dirty="0">
                <a:solidFill>
                  <a:schemeClr val="tx1">
                    <a:lumMod val="65000"/>
                    <a:lumOff val="35000"/>
                  </a:schemeClr>
                </a:solidFill>
              </a:rPr>
              <a:t>Applying one’s academic expertise in the local, state, or national community</a:t>
            </a:r>
          </a:p>
          <a:p>
            <a:pPr>
              <a:spcBef>
                <a:spcPts val="0"/>
              </a:spcBef>
              <a:spcAft>
                <a:spcPts val="3600"/>
              </a:spcAft>
            </a:pPr>
            <a:r>
              <a:rPr lang="en-US" sz="2400" dirty="0">
                <a:solidFill>
                  <a:schemeClr val="tx1">
                    <a:lumMod val="65000"/>
                    <a:lumOff val="35000"/>
                  </a:schemeClr>
                </a:solidFill>
              </a:rPr>
              <a:t>Working with elected officials</a:t>
            </a:r>
          </a:p>
        </p:txBody>
      </p:sp>
    </p:spTree>
    <p:extLst>
      <p:ext uri="{BB962C8B-B14F-4D97-AF65-F5344CB8AC3E}">
        <p14:creationId xmlns:p14="http://schemas.microsoft.com/office/powerpoint/2010/main" val="880415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SOURCES OF EVALUATION INPUT</a:t>
            </a:r>
            <a:endParaRPr lang="en-US" sz="2800" i="1" dirty="0"/>
          </a:p>
        </p:txBody>
      </p:sp>
      <p:sp>
        <p:nvSpPr>
          <p:cNvPr id="7" name="Content Placeholder 6"/>
          <p:cNvSpPr>
            <a:spLocks noGrp="1"/>
          </p:cNvSpPr>
          <p:nvPr>
            <p:ph idx="1"/>
          </p:nvPr>
        </p:nvSpPr>
        <p:spPr>
          <a:xfrm>
            <a:off x="523473" y="1440664"/>
            <a:ext cx="8141896" cy="4617236"/>
          </a:xfrm>
        </p:spPr>
        <p:txBody>
          <a:bodyPr>
            <a:noAutofit/>
          </a:bodyPr>
          <a:lstStyle/>
          <a:p>
            <a:pPr>
              <a:spcBef>
                <a:spcPts val="0"/>
              </a:spcBef>
              <a:spcAft>
                <a:spcPts val="1800"/>
              </a:spcAft>
            </a:pPr>
            <a:r>
              <a:rPr lang="en-US" sz="2400" dirty="0">
                <a:solidFill>
                  <a:schemeClr val="tx1">
                    <a:lumMod val="65000"/>
                    <a:lumOff val="35000"/>
                  </a:schemeClr>
                </a:solidFill>
              </a:rPr>
              <a:t>Faculty review committees</a:t>
            </a:r>
          </a:p>
          <a:p>
            <a:pPr>
              <a:spcBef>
                <a:spcPts val="0"/>
              </a:spcBef>
              <a:spcAft>
                <a:spcPts val="1800"/>
              </a:spcAft>
            </a:pPr>
            <a:r>
              <a:rPr lang="en-US" sz="2400" dirty="0">
                <a:solidFill>
                  <a:schemeClr val="tx1">
                    <a:lumMod val="65000"/>
                    <a:lumOff val="35000"/>
                  </a:schemeClr>
                </a:solidFill>
              </a:rPr>
              <a:t>External peer reviews</a:t>
            </a:r>
          </a:p>
          <a:p>
            <a:pPr>
              <a:spcBef>
                <a:spcPts val="0"/>
              </a:spcBef>
              <a:spcAft>
                <a:spcPts val="1800"/>
              </a:spcAft>
            </a:pPr>
            <a:r>
              <a:rPr lang="en-US" sz="2400" dirty="0">
                <a:solidFill>
                  <a:schemeClr val="tx1">
                    <a:lumMod val="65000"/>
                    <a:lumOff val="35000"/>
                  </a:schemeClr>
                </a:solidFill>
              </a:rPr>
              <a:t>Self-evaluation</a:t>
            </a:r>
          </a:p>
          <a:p>
            <a:pPr>
              <a:spcBef>
                <a:spcPts val="0"/>
              </a:spcBef>
              <a:spcAft>
                <a:spcPts val="1800"/>
              </a:spcAft>
            </a:pPr>
            <a:r>
              <a:rPr lang="en-US" sz="2400" dirty="0">
                <a:solidFill>
                  <a:schemeClr val="tx1">
                    <a:lumMod val="65000"/>
                    <a:lumOff val="35000"/>
                  </a:schemeClr>
                </a:solidFill>
              </a:rPr>
              <a:t>Unit head assessment</a:t>
            </a:r>
          </a:p>
          <a:p>
            <a:pPr>
              <a:spcBef>
                <a:spcPts val="0"/>
              </a:spcBef>
              <a:spcAft>
                <a:spcPts val="1800"/>
              </a:spcAft>
            </a:pPr>
            <a:r>
              <a:rPr lang="en-US" sz="2400" dirty="0">
                <a:solidFill>
                  <a:schemeClr val="tx1">
                    <a:lumMod val="65000"/>
                    <a:lumOff val="35000"/>
                  </a:schemeClr>
                </a:solidFill>
              </a:rPr>
              <a:t>Administrative supervisor</a:t>
            </a:r>
          </a:p>
          <a:p>
            <a:pPr>
              <a:spcBef>
                <a:spcPts val="0"/>
              </a:spcBef>
              <a:spcAft>
                <a:spcPts val="1800"/>
              </a:spcAft>
            </a:pPr>
            <a:r>
              <a:rPr lang="en-US" sz="2400" dirty="0">
                <a:solidFill>
                  <a:schemeClr val="tx1">
                    <a:lumMod val="65000"/>
                    <a:lumOff val="35000"/>
                  </a:schemeClr>
                </a:solidFill>
              </a:rPr>
              <a:t>Faculty and staff colleagues</a:t>
            </a:r>
          </a:p>
          <a:p>
            <a:pPr>
              <a:spcBef>
                <a:spcPts val="0"/>
              </a:spcBef>
              <a:spcAft>
                <a:spcPts val="1800"/>
              </a:spcAft>
            </a:pPr>
            <a:r>
              <a:rPr lang="en-US" sz="2400" dirty="0">
                <a:solidFill>
                  <a:schemeClr val="tx1">
                    <a:lumMod val="65000"/>
                    <a:lumOff val="35000"/>
                  </a:schemeClr>
                </a:solidFill>
              </a:rPr>
              <a:t>Awards and recognition</a:t>
            </a:r>
          </a:p>
          <a:p>
            <a:pPr>
              <a:spcBef>
                <a:spcPts val="0"/>
              </a:spcBef>
              <a:spcAft>
                <a:spcPts val="1800"/>
              </a:spcAft>
            </a:pPr>
            <a:r>
              <a:rPr lang="en-US" sz="2400" dirty="0">
                <a:solidFill>
                  <a:schemeClr val="tx1">
                    <a:lumMod val="65000"/>
                    <a:lumOff val="35000"/>
                  </a:schemeClr>
                </a:solidFill>
              </a:rPr>
              <a:t>Statewide clientele, including public agencies, grower groups, etc.</a:t>
            </a:r>
          </a:p>
          <a:p>
            <a:pPr>
              <a:spcBef>
                <a:spcPts val="0"/>
              </a:spcBef>
              <a:spcAft>
                <a:spcPts val="1800"/>
              </a:spcAft>
            </a:pPr>
            <a:endParaRPr lang="en-US" sz="2400" dirty="0">
              <a:solidFill>
                <a:schemeClr val="tx1">
                  <a:lumMod val="65000"/>
                  <a:lumOff val="35000"/>
                </a:schemeClr>
              </a:solidFill>
            </a:endParaRPr>
          </a:p>
        </p:txBody>
      </p:sp>
    </p:spTree>
    <p:extLst>
      <p:ext uri="{BB962C8B-B14F-4D97-AF65-F5344CB8AC3E}">
        <p14:creationId xmlns:p14="http://schemas.microsoft.com/office/powerpoint/2010/main" val="670601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333D-CD5E-E547-A4C7-9AE47705A29E}"/>
              </a:ext>
            </a:extLst>
          </p:cNvPr>
          <p:cNvSpPr>
            <a:spLocks noGrp="1"/>
          </p:cNvSpPr>
          <p:nvPr>
            <p:ph type="title"/>
          </p:nvPr>
        </p:nvSpPr>
        <p:spPr>
          <a:xfrm>
            <a:off x="122829" y="192881"/>
            <a:ext cx="3138986" cy="3051152"/>
          </a:xfr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vert="horz" lIns="91440" tIns="45720" rIns="91440" bIns="45720" rtlCol="0" anchor="ctr">
            <a:normAutofit/>
          </a:bodyPr>
          <a:lstStyle/>
          <a:p>
            <a:pPr defTabSz="914400">
              <a:lnSpc>
                <a:spcPct val="90000"/>
              </a:lnSpc>
            </a:pPr>
            <a:r>
              <a:rPr lang="en-US" sz="4400" kern="1200" dirty="0">
                <a:solidFill>
                  <a:srgbClr val="FFFFFF"/>
                </a:solidFill>
                <a:latin typeface="+mj-lt"/>
                <a:ea typeface="+mj-ea"/>
                <a:cs typeface="+mj-cs"/>
              </a:rPr>
              <a:t>The Faculty Affairs Team</a:t>
            </a:r>
          </a:p>
        </p:txBody>
      </p:sp>
      <p:pic>
        <p:nvPicPr>
          <p:cNvPr id="11" name="Picture Placeholder 10" descr="A person wearing a red shirt&#10;&#10;Description automatically generated">
            <a:extLst>
              <a:ext uri="{FF2B5EF4-FFF2-40B4-BE49-F238E27FC236}">
                <a16:creationId xmlns:a16="http://schemas.microsoft.com/office/drawing/2014/main" id="{1B99C158-A687-0240-9EA6-2193DB29B117}"/>
              </a:ext>
            </a:extLst>
          </p:cNvPr>
          <p:cNvPicPr>
            <a:picLocks noGrp="1" noChangeAspect="1"/>
          </p:cNvPicPr>
          <p:nvPr>
            <p:ph type="pic" idx="11"/>
          </p:nvPr>
        </p:nvPicPr>
        <p:blipFill rotWithShape="1">
          <a:blip r:embed="rId3"/>
          <a:srcRect l="1832" r="1837" b="4"/>
          <a:stretch/>
        </p:blipFill>
        <p:spPr>
          <a:xfrm>
            <a:off x="3440500" y="266564"/>
            <a:ext cx="2294689" cy="2977469"/>
          </a:xfrm>
          <a:prstGeom prst="rect">
            <a:avLst/>
          </a:prstGeom>
          <a:ln w="9525">
            <a:solidFill>
              <a:schemeClr val="tx1">
                <a:alpha val="20000"/>
              </a:schemeClr>
            </a:solidFill>
          </a:ln>
        </p:spPr>
      </p:pic>
      <p:pic>
        <p:nvPicPr>
          <p:cNvPr id="13" name="Content Placeholder 12" descr="A person smiling for the camera&#10;&#10;Description automatically generated">
            <a:extLst>
              <a:ext uri="{FF2B5EF4-FFF2-40B4-BE49-F238E27FC236}">
                <a16:creationId xmlns:a16="http://schemas.microsoft.com/office/drawing/2014/main" id="{39210536-CE4B-4043-84E1-2CA2B95C3858}"/>
              </a:ext>
            </a:extLst>
          </p:cNvPr>
          <p:cNvPicPr>
            <a:picLocks noGrp="1" noChangeAspect="1"/>
          </p:cNvPicPr>
          <p:nvPr>
            <p:ph idx="1"/>
          </p:nvPr>
        </p:nvPicPr>
        <p:blipFill rotWithShape="1">
          <a:blip r:embed="rId4"/>
          <a:srcRect l="113" r="3555" b="4"/>
          <a:stretch/>
        </p:blipFill>
        <p:spPr>
          <a:xfrm>
            <a:off x="6235705" y="266564"/>
            <a:ext cx="2294689" cy="2977469"/>
          </a:xfrm>
          <a:prstGeom prst="rect">
            <a:avLst/>
          </a:prstGeom>
          <a:ln w="9525">
            <a:solidFill>
              <a:schemeClr val="tx1">
                <a:alpha val="20000"/>
              </a:schemeClr>
            </a:solidFill>
          </a:ln>
        </p:spPr>
      </p:pic>
      <p:sp>
        <p:nvSpPr>
          <p:cNvPr id="42" name="Title 1">
            <a:extLst>
              <a:ext uri="{FF2B5EF4-FFF2-40B4-BE49-F238E27FC236}">
                <a16:creationId xmlns:a16="http://schemas.microsoft.com/office/drawing/2014/main" id="{B8609D32-03C5-2E4A-82E3-BF068A528590}"/>
              </a:ext>
            </a:extLst>
          </p:cNvPr>
          <p:cNvSpPr txBox="1">
            <a:spLocks/>
          </p:cNvSpPr>
          <p:nvPr/>
        </p:nvSpPr>
        <p:spPr>
          <a:xfrm>
            <a:off x="0" y="3934904"/>
            <a:ext cx="3440500" cy="2453676"/>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vert="horz" lIns="91440" tIns="45720" rIns="91440" bIns="45720" rtlCol="0" anchor="ctr">
            <a:normAutofit fontScale="97500"/>
          </a:bodyPr>
          <a:lstStyle>
            <a:lvl1pPr algn="ctr" defTabSz="457200" rtl="0" eaLnBrk="1" latinLnBrk="0" hangingPunct="1">
              <a:spcBef>
                <a:spcPct val="0"/>
              </a:spcBef>
              <a:buNone/>
              <a:defRPr sz="2000" b="1" kern="1200" baseline="0">
                <a:solidFill>
                  <a:srgbClr val="0C234B"/>
                </a:solidFill>
                <a:latin typeface="Verdana"/>
                <a:ea typeface="+mj-ea"/>
                <a:cs typeface="Verdana"/>
              </a:defRPr>
            </a:lvl1pPr>
          </a:lstStyle>
          <a:p>
            <a:pPr defTabSz="914400">
              <a:lnSpc>
                <a:spcPct val="90000"/>
              </a:lnSpc>
            </a:pPr>
            <a:r>
              <a:rPr lang="en-US" sz="2400" dirty="0" err="1">
                <a:solidFill>
                  <a:srgbClr val="FFFFFF"/>
                </a:solidFill>
                <a:latin typeface="+mj-lt"/>
                <a:cs typeface="+mj-cs"/>
              </a:rPr>
              <a:t>Facultyaffairs.Arizona.edu</a:t>
            </a:r>
            <a:endParaRPr lang="en-US" sz="2400" dirty="0">
              <a:solidFill>
                <a:srgbClr val="FFFFFF"/>
              </a:solidFill>
              <a:latin typeface="+mj-lt"/>
              <a:cs typeface="+mj-cs"/>
            </a:endParaRPr>
          </a:p>
        </p:txBody>
      </p:sp>
    </p:spTree>
    <p:extLst>
      <p:ext uri="{BB962C8B-B14F-4D97-AF65-F5344CB8AC3E}">
        <p14:creationId xmlns:p14="http://schemas.microsoft.com/office/powerpoint/2010/main" val="181449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21" y="-50786"/>
            <a:ext cx="9072979" cy="1103313"/>
          </a:xfrm>
        </p:spPr>
        <p:txBody>
          <a:bodyPr>
            <a:normAutofit/>
          </a:bodyPr>
          <a:lstStyle/>
          <a:p>
            <a:r>
              <a:rPr lang="en-US" sz="2600" dirty="0"/>
              <a:t>The Scholarship of Teaching &amp; Learning at UA</a:t>
            </a:r>
          </a:p>
        </p:txBody>
      </p:sp>
      <p:sp>
        <p:nvSpPr>
          <p:cNvPr id="3" name="Content Placeholder 2"/>
          <p:cNvSpPr>
            <a:spLocks noGrp="1"/>
          </p:cNvSpPr>
          <p:nvPr>
            <p:ph idx="1"/>
          </p:nvPr>
        </p:nvSpPr>
        <p:spPr>
          <a:xfrm>
            <a:off x="1225117" y="1311011"/>
            <a:ext cx="7581531" cy="1908700"/>
          </a:xfrm>
        </p:spPr>
        <p:txBody>
          <a:bodyPr>
            <a:normAutofit/>
          </a:bodyPr>
          <a:lstStyle/>
          <a:p>
            <a:endParaRPr lang="en-US" sz="2400" dirty="0"/>
          </a:p>
          <a:p>
            <a:pPr>
              <a:spcBef>
                <a:spcPts val="0"/>
              </a:spcBef>
              <a:spcAft>
                <a:spcPts val="600"/>
              </a:spcAft>
            </a:pPr>
            <a:r>
              <a:rPr lang="en-US" sz="2400" b="1" dirty="0">
                <a:solidFill>
                  <a:schemeClr val="tx1"/>
                </a:solidFill>
              </a:rPr>
              <a:t>Faculty Learning Communities</a:t>
            </a:r>
          </a:p>
          <a:p>
            <a:pPr>
              <a:spcBef>
                <a:spcPts val="0"/>
              </a:spcBef>
              <a:spcAft>
                <a:spcPts val="600"/>
              </a:spcAft>
            </a:pPr>
            <a:r>
              <a:rPr lang="en-US" sz="2400" b="1" dirty="0">
                <a:solidFill>
                  <a:schemeClr val="tx1"/>
                </a:solidFill>
              </a:rPr>
              <a:t>Collaborative Learning Spaces</a:t>
            </a:r>
          </a:p>
          <a:p>
            <a:pPr>
              <a:spcBef>
                <a:spcPts val="0"/>
              </a:spcBef>
              <a:spcAft>
                <a:spcPts val="600"/>
              </a:spcAft>
            </a:pPr>
            <a:r>
              <a:rPr lang="en-US" sz="2400" b="1" dirty="0">
                <a:solidFill>
                  <a:schemeClr val="tx1"/>
                </a:solidFill>
              </a:rPr>
              <a:t>Peer Review of Teaching Protocol</a:t>
            </a:r>
          </a:p>
          <a:p>
            <a:endParaRPr lang="en-US" sz="2400" dirty="0"/>
          </a:p>
          <a:p>
            <a:pPr marL="0" indent="0">
              <a:buNone/>
            </a:pPr>
            <a:endParaRPr lang="en-US" sz="2400" dirty="0"/>
          </a:p>
          <a:p>
            <a:endParaRPr lang="en-US" sz="2400" dirty="0"/>
          </a:p>
        </p:txBody>
      </p:sp>
      <p:pic>
        <p:nvPicPr>
          <p:cNvPr id="15" name="Picture 1" descr="Home">
            <a:hlinkClick r:id="rId2" tooltip="&quot;Home&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52" y="805604"/>
            <a:ext cx="1010814" cy="10108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53087" y="860520"/>
            <a:ext cx="5894773" cy="800219"/>
          </a:xfrm>
          <a:prstGeom prst="rect">
            <a:avLst/>
          </a:prstGeom>
        </p:spPr>
        <p:txBody>
          <a:bodyPr wrap="square">
            <a:spAutoFit/>
          </a:bodyPr>
          <a:lstStyle/>
          <a:p>
            <a:pPr lvl="0" defTabSz="914400" eaLnBrk="0" fontAlgn="base" hangingPunct="0">
              <a:spcBef>
                <a:spcPct val="0"/>
              </a:spcBef>
              <a:spcAft>
                <a:spcPct val="0"/>
              </a:spcAft>
            </a:pPr>
            <a:r>
              <a:rPr lang="en-US" altLang="en-US" sz="2800" b="1" dirty="0">
                <a:solidFill>
                  <a:srgbClr val="314D7B"/>
                </a:solidFill>
                <a:ea typeface="Times New Roman" panose="02020603050405020304" pitchFamily="18" charset="0"/>
                <a:cs typeface="Times New Roman" panose="02020603050405020304" pitchFamily="18" charset="0"/>
                <a:hlinkClick r:id="rId2" tooltip="Home"/>
              </a:rPr>
              <a:t>Office of Instruction &amp; Assessment</a:t>
            </a:r>
            <a:endParaRPr lang="en-US" altLang="en-US" sz="2800" dirty="0"/>
          </a:p>
          <a:p>
            <a:pPr lvl="0" defTabSz="914400" eaLnBrk="0" fontAlgn="base" hangingPunct="0">
              <a:spcBef>
                <a:spcPct val="0"/>
              </a:spcBef>
              <a:spcAft>
                <a:spcPct val="0"/>
              </a:spcAft>
            </a:pPr>
            <a:r>
              <a:rPr lang="en-US" altLang="en-US" i="1" dirty="0">
                <a:solidFill>
                  <a:srgbClr val="314D7B"/>
                </a:solidFill>
                <a:latin typeface="Helvetica" panose="020B0604020202020204" pitchFamily="34" charset="0"/>
                <a:ea typeface="Times New Roman" panose="02020603050405020304" pitchFamily="18" charset="0"/>
                <a:cs typeface="Times New Roman" panose="02020603050405020304" pitchFamily="18" charset="0"/>
              </a:rPr>
              <a:t>Building capacity for excellent teaching</a:t>
            </a:r>
            <a:endParaRPr lang="en-US" altLang="en-US" sz="4000" dirty="0">
              <a:latin typeface="Arial" panose="020B0604020202020204" pitchFamily="34" charset="0"/>
            </a:endParaRPr>
          </a:p>
        </p:txBody>
      </p:sp>
      <p:pic>
        <p:nvPicPr>
          <p:cNvPr id="21" name="Picture 5"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52" y="3598453"/>
            <a:ext cx="4811623" cy="7574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17805" y="4583701"/>
            <a:ext cx="7926195" cy="1554272"/>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b="1" cap="all" dirty="0">
                <a:latin typeface="Verdana" panose="020B0604030504040204" pitchFamily="34" charset="0"/>
                <a:ea typeface="Verdana" panose="020B0604030504040204" pitchFamily="34" charset="0"/>
                <a:cs typeface="Verdana" panose="020B0604030504040204" pitchFamily="34" charset="0"/>
              </a:rPr>
              <a:t>CUES SEMINAR SERIES</a:t>
            </a:r>
          </a:p>
          <a:p>
            <a:pPr marL="285750" indent="-285750">
              <a:spcAft>
                <a:spcPts val="600"/>
              </a:spcAft>
              <a:buFont typeface="Arial" panose="020B0604020202020204" pitchFamily="34" charset="0"/>
              <a:buChar char="•"/>
            </a:pPr>
            <a:r>
              <a:rPr lang="en-US" sz="2000" b="1" cap="all" dirty="0">
                <a:latin typeface="Verdana" panose="020B0604030504040204" pitchFamily="34" charset="0"/>
                <a:ea typeface="Verdana" panose="020B0604030504040204" pitchFamily="34" charset="0"/>
                <a:cs typeface="Verdana" panose="020B0604030504040204" pitchFamily="34" charset="0"/>
              </a:rPr>
              <a:t>DISTINGUISHED FELLOWSHIPS</a:t>
            </a:r>
          </a:p>
          <a:p>
            <a:pPr marL="285750" indent="-285750">
              <a:spcAft>
                <a:spcPts val="600"/>
              </a:spcAft>
              <a:buFont typeface="Arial" panose="020B0604020202020204" pitchFamily="34" charset="0"/>
              <a:buChar char="•"/>
            </a:pPr>
            <a:r>
              <a:rPr lang="en-US" sz="2000" b="1" cap="all" dirty="0">
                <a:latin typeface="Verdana" panose="020B0604030504040204" pitchFamily="34" charset="0"/>
                <a:ea typeface="Verdana" panose="020B0604030504040204" pitchFamily="34" charset="0"/>
                <a:cs typeface="Verdana" panose="020B0604030504040204" pitchFamily="34" charset="0"/>
              </a:rPr>
              <a:t>SYMPOSIA AND WORKSHOPS</a:t>
            </a:r>
          </a:p>
          <a:p>
            <a:pPr marL="285750" indent="-285750">
              <a:spcAft>
                <a:spcPts val="600"/>
              </a:spcAft>
              <a:buFont typeface="Arial" panose="020B0604020202020204" pitchFamily="34" charset="0"/>
              <a:buChar char="•"/>
            </a:pPr>
            <a:r>
              <a:rPr lang="en-US" sz="2000" b="1" cap="all" dirty="0">
                <a:latin typeface="Verdana" panose="020B0604030504040204" pitchFamily="34" charset="0"/>
                <a:ea typeface="Verdana" panose="020B0604030504040204" pitchFamily="34" charset="0"/>
                <a:cs typeface="Verdana" panose="020B0604030504040204" pitchFamily="34" charset="0"/>
              </a:rPr>
              <a:t>TEACHING SCHOLAR CIRCLES</a:t>
            </a:r>
            <a:endParaRPr lang="en-US" sz="2000" b="1" i="0" cap="all"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060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810" y="298553"/>
            <a:ext cx="8278964" cy="1103313"/>
          </a:xfrm>
        </p:spPr>
        <p:txBody>
          <a:bodyPr>
            <a:normAutofit/>
          </a:bodyPr>
          <a:lstStyle/>
          <a:p>
            <a:r>
              <a:rPr lang="en-US" sz="2800" dirty="0"/>
              <a:t>DOCUMENTING YOUR IMPACT</a:t>
            </a:r>
          </a:p>
        </p:txBody>
      </p:sp>
      <p:sp>
        <p:nvSpPr>
          <p:cNvPr id="7" name="Content Placeholder 6"/>
          <p:cNvSpPr>
            <a:spLocks noGrp="1"/>
          </p:cNvSpPr>
          <p:nvPr>
            <p:ph idx="1"/>
          </p:nvPr>
        </p:nvSpPr>
        <p:spPr>
          <a:xfrm>
            <a:off x="532878" y="1278807"/>
            <a:ext cx="8141896" cy="4976088"/>
          </a:xfrm>
        </p:spPr>
        <p:txBody>
          <a:bodyPr>
            <a:noAutofit/>
          </a:bodyPr>
          <a:lstStyle/>
          <a:p>
            <a:pPr>
              <a:spcBef>
                <a:spcPts val="0"/>
              </a:spcBef>
              <a:spcAft>
                <a:spcPts val="1200"/>
              </a:spcAft>
              <a:buSzPct val="100000"/>
              <a:defRPr/>
            </a:pPr>
            <a:r>
              <a:rPr lang="en-US" sz="2400" b="1" dirty="0">
                <a:solidFill>
                  <a:schemeClr val="tx1">
                    <a:lumMod val="65000"/>
                    <a:lumOff val="35000"/>
                  </a:schemeClr>
                </a:solidFill>
              </a:rPr>
              <a:t>Develop an outcomes assessment plan </a:t>
            </a:r>
            <a:r>
              <a:rPr lang="en-US" sz="2400" dirty="0">
                <a:solidFill>
                  <a:schemeClr val="tx1">
                    <a:lumMod val="65000"/>
                    <a:lumOff val="35000"/>
                  </a:schemeClr>
                </a:solidFill>
              </a:rPr>
              <a:t>to identify metrics that demonstrate your impact.</a:t>
            </a:r>
          </a:p>
          <a:p>
            <a:pPr>
              <a:spcBef>
                <a:spcPts val="0"/>
              </a:spcBef>
              <a:spcAft>
                <a:spcPts val="1200"/>
              </a:spcAft>
              <a:buSzPct val="100000"/>
              <a:defRPr/>
            </a:pPr>
            <a:r>
              <a:rPr lang="en-US" sz="2400" b="1" dirty="0">
                <a:solidFill>
                  <a:schemeClr val="tx1">
                    <a:lumMod val="65000"/>
                    <a:lumOff val="35000"/>
                  </a:schemeClr>
                </a:solidFill>
              </a:rPr>
              <a:t>Consider benchmarks </a:t>
            </a:r>
            <a:r>
              <a:rPr lang="en-US" sz="2400" dirty="0">
                <a:solidFill>
                  <a:schemeClr val="tx1">
                    <a:lumMod val="65000"/>
                    <a:lumOff val="35000"/>
                  </a:schemeClr>
                </a:solidFill>
              </a:rPr>
              <a:t>for the advancement of your teaching and outreach.</a:t>
            </a:r>
          </a:p>
          <a:p>
            <a:pPr>
              <a:spcBef>
                <a:spcPts val="0"/>
              </a:spcBef>
              <a:spcAft>
                <a:spcPts val="1200"/>
              </a:spcAft>
              <a:buSzPct val="100000"/>
              <a:defRPr/>
            </a:pPr>
            <a:r>
              <a:rPr lang="en-US" sz="2400" b="1" dirty="0">
                <a:solidFill>
                  <a:schemeClr val="tx1">
                    <a:lumMod val="65000"/>
                    <a:lumOff val="35000"/>
                  </a:schemeClr>
                </a:solidFill>
              </a:rPr>
              <a:t>Use your Candidate Statement </a:t>
            </a:r>
            <a:r>
              <a:rPr lang="en-US" sz="2400" dirty="0">
                <a:solidFill>
                  <a:schemeClr val="tx1">
                    <a:lumMod val="65000"/>
                    <a:lumOff val="35000"/>
                  </a:schemeClr>
                </a:solidFill>
              </a:rPr>
              <a:t>to frame your program of work with an inclusive vision.</a:t>
            </a:r>
          </a:p>
          <a:p>
            <a:pPr>
              <a:spcBef>
                <a:spcPts val="0"/>
              </a:spcBef>
              <a:spcAft>
                <a:spcPts val="1200"/>
              </a:spcAft>
              <a:buSzPct val="100000"/>
              <a:defRPr/>
            </a:pPr>
            <a:r>
              <a:rPr lang="en-US" sz="2400" b="1" dirty="0">
                <a:solidFill>
                  <a:schemeClr val="tx1">
                    <a:lumMod val="65000"/>
                    <a:lumOff val="35000"/>
                  </a:schemeClr>
                </a:solidFill>
              </a:rPr>
              <a:t>Document your leadership and impact </a:t>
            </a:r>
            <a:r>
              <a:rPr lang="en-US" sz="2400" dirty="0">
                <a:solidFill>
                  <a:schemeClr val="tx1">
                    <a:lumMod val="65000"/>
                    <a:lumOff val="35000"/>
                  </a:schemeClr>
                </a:solidFill>
              </a:rPr>
              <a:t>in Sections 6, 7, and 8 of your dossier.</a:t>
            </a:r>
          </a:p>
          <a:p>
            <a:pPr>
              <a:spcBef>
                <a:spcPts val="0"/>
              </a:spcBef>
              <a:spcAft>
                <a:spcPts val="1200"/>
              </a:spcAft>
              <a:buSzPct val="100000"/>
              <a:defRPr/>
            </a:pPr>
            <a:r>
              <a:rPr lang="en-US" sz="2400" b="1" dirty="0">
                <a:solidFill>
                  <a:schemeClr val="tx1">
                    <a:lumMod val="65000"/>
                    <a:lumOff val="35000"/>
                  </a:schemeClr>
                </a:solidFill>
              </a:rPr>
              <a:t>Identify collaborators </a:t>
            </a:r>
            <a:r>
              <a:rPr lang="en-US" sz="2400" dirty="0">
                <a:solidFill>
                  <a:schemeClr val="tx1">
                    <a:lumMod val="65000"/>
                    <a:lumOff val="35000"/>
                  </a:schemeClr>
                </a:solidFill>
              </a:rPr>
              <a:t>for your committee chair and/or head to solicit letters to offer testimony to your effective collaborators.</a:t>
            </a:r>
          </a:p>
        </p:txBody>
      </p:sp>
    </p:spTree>
    <p:extLst>
      <p:ext uri="{BB962C8B-B14F-4D97-AF65-F5344CB8AC3E}">
        <p14:creationId xmlns:p14="http://schemas.microsoft.com/office/powerpoint/2010/main" val="244745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fontScale="90000"/>
          </a:bodyPr>
          <a:lstStyle/>
          <a:p>
            <a:r>
              <a:rPr lang="en-US" sz="2800" dirty="0"/>
              <a:t>PEER REVIEW PROTOCOL &amp; CRITERIA FOR EVALUATING TEACHING PORTFOLIOS</a:t>
            </a:r>
            <a:endParaRPr lang="en-US" sz="2800" i="1" dirty="0"/>
          </a:p>
        </p:txBody>
      </p:sp>
      <p:sp>
        <p:nvSpPr>
          <p:cNvPr id="7" name="Content Placeholder 6"/>
          <p:cNvSpPr>
            <a:spLocks noGrp="1"/>
          </p:cNvSpPr>
          <p:nvPr>
            <p:ph idx="1"/>
          </p:nvPr>
        </p:nvSpPr>
        <p:spPr>
          <a:xfrm>
            <a:off x="523473" y="2139164"/>
            <a:ext cx="8141896" cy="1418046"/>
          </a:xfrm>
        </p:spPr>
        <p:txBody>
          <a:bodyPr>
            <a:noAutofit/>
          </a:bodyPr>
          <a:lstStyle/>
          <a:p>
            <a:pPr marL="0" indent="0" algn="ctr">
              <a:spcBef>
                <a:spcPts val="0"/>
              </a:spcBef>
              <a:spcAft>
                <a:spcPts val="1200"/>
              </a:spcAft>
              <a:buSzPct val="120000"/>
              <a:buNone/>
              <a:defRPr/>
            </a:pPr>
            <a:r>
              <a:rPr lang="en-US" sz="3200" b="1" dirty="0">
                <a:solidFill>
                  <a:schemeClr val="tx1">
                    <a:lumMod val="65000"/>
                    <a:lumOff val="35000"/>
                  </a:schemeClr>
                </a:solidFill>
              </a:rPr>
              <a:t>Ingrid Novodvorsky</a:t>
            </a:r>
          </a:p>
          <a:p>
            <a:pPr marL="0" indent="0" algn="ctr">
              <a:spcBef>
                <a:spcPts val="0"/>
              </a:spcBef>
              <a:spcAft>
                <a:spcPts val="1200"/>
              </a:spcAft>
              <a:buSzPct val="120000"/>
              <a:buNone/>
              <a:defRPr/>
            </a:pPr>
            <a:r>
              <a:rPr lang="en-US" sz="3200" dirty="0">
                <a:solidFill>
                  <a:schemeClr val="tx1">
                    <a:lumMod val="65000"/>
                    <a:lumOff val="35000"/>
                  </a:schemeClr>
                </a:solidFill>
              </a:rPr>
              <a:t>Director, Teaching, Learning, &amp; Assessment</a:t>
            </a:r>
          </a:p>
          <a:p>
            <a:pPr marL="0" indent="0" algn="ctr">
              <a:spcBef>
                <a:spcPts val="0"/>
              </a:spcBef>
              <a:spcAft>
                <a:spcPts val="1200"/>
              </a:spcAft>
              <a:buSzPct val="120000"/>
              <a:buNone/>
              <a:defRPr/>
            </a:pPr>
            <a:r>
              <a:rPr lang="en-US" sz="3200" dirty="0">
                <a:solidFill>
                  <a:schemeClr val="tx1">
                    <a:lumMod val="65000"/>
                    <a:lumOff val="35000"/>
                  </a:schemeClr>
                </a:solidFill>
              </a:rPr>
              <a:t>Office of Instruction &amp; Assessment</a:t>
            </a:r>
          </a:p>
          <a:p>
            <a:endParaRPr lang="en-US" sz="1400" dirty="0"/>
          </a:p>
        </p:txBody>
      </p:sp>
    </p:spTree>
    <p:extLst>
      <p:ext uri="{BB962C8B-B14F-4D97-AF65-F5344CB8AC3E}">
        <p14:creationId xmlns:p14="http://schemas.microsoft.com/office/powerpoint/2010/main" val="40805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PEER REVIEW PROTOCOL</a:t>
            </a:r>
            <a:endParaRPr lang="en-US" sz="2800" i="1" dirty="0"/>
          </a:p>
        </p:txBody>
      </p:sp>
      <p:sp>
        <p:nvSpPr>
          <p:cNvPr id="7" name="Content Placeholder 6"/>
          <p:cNvSpPr>
            <a:spLocks noGrp="1"/>
          </p:cNvSpPr>
          <p:nvPr>
            <p:ph idx="1"/>
          </p:nvPr>
        </p:nvSpPr>
        <p:spPr>
          <a:xfrm>
            <a:off x="523473" y="1681964"/>
            <a:ext cx="8141896" cy="4207848"/>
          </a:xfrm>
        </p:spPr>
        <p:txBody>
          <a:bodyPr>
            <a:noAutofit/>
          </a:bodyPr>
          <a:lstStyle/>
          <a:p>
            <a:pPr>
              <a:spcBef>
                <a:spcPts val="0"/>
              </a:spcBef>
              <a:spcAft>
                <a:spcPts val="2400"/>
              </a:spcAft>
            </a:pPr>
            <a:r>
              <a:rPr lang="en-US" sz="2400" dirty="0">
                <a:solidFill>
                  <a:schemeClr val="tx1">
                    <a:lumMod val="65000"/>
                    <a:lumOff val="35000"/>
                  </a:schemeClr>
                </a:solidFill>
              </a:rPr>
              <a:t>Section 7: Evaluation of Teaching &amp; Teaching Portfolio</a:t>
            </a:r>
          </a:p>
          <a:p>
            <a:pPr lvl="1">
              <a:spcBef>
                <a:spcPts val="0"/>
              </a:spcBef>
              <a:spcAft>
                <a:spcPts val="2400"/>
              </a:spcAft>
            </a:pPr>
            <a:r>
              <a:rPr lang="en-US" sz="2400" dirty="0">
                <a:solidFill>
                  <a:schemeClr val="tx1">
                    <a:lumMod val="65000"/>
                    <a:lumOff val="35000"/>
                  </a:schemeClr>
                </a:solidFill>
              </a:rPr>
              <a:t>Classroom Observation Reports </a:t>
            </a:r>
          </a:p>
          <a:p>
            <a:pPr lvl="2">
              <a:spcBef>
                <a:spcPts val="0"/>
              </a:spcBef>
              <a:spcAft>
                <a:spcPts val="2400"/>
              </a:spcAft>
            </a:pPr>
            <a:r>
              <a:rPr lang="en-US" sz="2400" dirty="0">
                <a:solidFill>
                  <a:schemeClr val="tx1">
                    <a:lumMod val="65000"/>
                    <a:lumOff val="35000"/>
                  </a:schemeClr>
                </a:solidFill>
              </a:rPr>
              <a:t>On letterhead, dated, and signed by reviewer(s)</a:t>
            </a:r>
          </a:p>
        </p:txBody>
      </p:sp>
      <p:sp>
        <p:nvSpPr>
          <p:cNvPr id="4" name="TextBox 3"/>
          <p:cNvSpPr txBox="1"/>
          <p:nvPr/>
        </p:nvSpPr>
        <p:spPr>
          <a:xfrm>
            <a:off x="666974" y="4794250"/>
            <a:ext cx="7998395" cy="461665"/>
          </a:xfrm>
          <a:prstGeom prst="rect">
            <a:avLst/>
          </a:prstGeom>
          <a:noFill/>
        </p:spPr>
        <p:txBody>
          <a:bodyPr wrap="square" rtlCol="0">
            <a:spAutoFit/>
          </a:bodyPr>
          <a:lstStyle/>
          <a:p>
            <a:r>
              <a:rPr lang="en-US" sz="2400" dirty="0">
                <a:solidFill>
                  <a:schemeClr val="tx1">
                    <a:lumMod val="65000"/>
                    <a:lumOff val="35000"/>
                  </a:schemeClr>
                </a:solidFill>
                <a:latin typeface="Verdana" charset="0"/>
                <a:ea typeface="Verdana" charset="0"/>
                <a:cs typeface="Verdana" charset="0"/>
              </a:rPr>
              <a:t>OIA Resource:  </a:t>
            </a:r>
            <a:r>
              <a:rPr lang="en-US" sz="2400" dirty="0">
                <a:solidFill>
                  <a:schemeClr val="tx1">
                    <a:lumMod val="65000"/>
                    <a:lumOff val="35000"/>
                  </a:schemeClr>
                </a:solidFill>
                <a:latin typeface="Verdana" charset="0"/>
                <a:ea typeface="Verdana" charset="0"/>
                <a:cs typeface="Verdana" charset="0"/>
                <a:hlinkClick r:id="rId2"/>
              </a:rPr>
              <a:t>Peer Review of Teaching Protocol</a:t>
            </a:r>
            <a:endParaRPr lang="en-US" sz="2400" dirty="0">
              <a:solidFill>
                <a:schemeClr val="tx1">
                  <a:lumMod val="65000"/>
                  <a:lumOff val="35000"/>
                </a:schemeClr>
              </a:solidFill>
              <a:latin typeface="Verdana" charset="0"/>
              <a:ea typeface="Verdana" charset="0"/>
              <a:cs typeface="Verdana" charset="0"/>
            </a:endParaRPr>
          </a:p>
        </p:txBody>
      </p:sp>
    </p:spTree>
    <p:extLst>
      <p:ext uri="{BB962C8B-B14F-4D97-AF65-F5344CB8AC3E}">
        <p14:creationId xmlns:p14="http://schemas.microsoft.com/office/powerpoint/2010/main" val="233351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EVALUATING TEACHING PORTFOLIOS</a:t>
            </a:r>
            <a:endParaRPr lang="en-US" sz="2800" i="1" dirty="0"/>
          </a:p>
        </p:txBody>
      </p:sp>
      <p:sp>
        <p:nvSpPr>
          <p:cNvPr id="7" name="Content Placeholder 6"/>
          <p:cNvSpPr>
            <a:spLocks noGrp="1"/>
          </p:cNvSpPr>
          <p:nvPr>
            <p:ph idx="1"/>
          </p:nvPr>
        </p:nvSpPr>
        <p:spPr>
          <a:xfrm>
            <a:off x="523473" y="1872464"/>
            <a:ext cx="8141896" cy="4207848"/>
          </a:xfrm>
        </p:spPr>
        <p:txBody>
          <a:bodyPr>
            <a:noAutofit/>
          </a:bodyPr>
          <a:lstStyle/>
          <a:p>
            <a:pPr>
              <a:spcBef>
                <a:spcPts val="0"/>
              </a:spcBef>
              <a:spcAft>
                <a:spcPts val="2400"/>
              </a:spcAft>
            </a:pPr>
            <a:r>
              <a:rPr lang="en-US" sz="2400" dirty="0">
                <a:solidFill>
                  <a:schemeClr val="tx1">
                    <a:lumMod val="65000"/>
                    <a:lumOff val="35000"/>
                  </a:schemeClr>
                </a:solidFill>
              </a:rPr>
              <a:t>Section 7: Evaluation of Teaching &amp; Teaching Portfolio</a:t>
            </a:r>
          </a:p>
          <a:p>
            <a:pPr lvl="1">
              <a:spcBef>
                <a:spcPts val="0"/>
              </a:spcBef>
              <a:spcAft>
                <a:spcPts val="2400"/>
              </a:spcAft>
            </a:pPr>
            <a:r>
              <a:rPr lang="en-US" sz="2400" dirty="0">
                <a:solidFill>
                  <a:schemeClr val="tx1">
                    <a:lumMod val="65000"/>
                    <a:lumOff val="35000"/>
                  </a:schemeClr>
                </a:solidFill>
              </a:rPr>
              <a:t>Departmental Review</a:t>
            </a:r>
          </a:p>
          <a:p>
            <a:pPr lvl="2">
              <a:spcBef>
                <a:spcPts val="0"/>
              </a:spcBef>
              <a:spcAft>
                <a:spcPts val="2400"/>
              </a:spcAft>
            </a:pPr>
            <a:r>
              <a:rPr lang="en-US" sz="2400" dirty="0">
                <a:solidFill>
                  <a:schemeClr val="tx1">
                    <a:lumMod val="65000"/>
                    <a:lumOff val="35000"/>
                  </a:schemeClr>
                </a:solidFill>
              </a:rPr>
              <a:t>Assessment of Teaching Portfolio </a:t>
            </a:r>
          </a:p>
        </p:txBody>
      </p:sp>
    </p:spTree>
    <p:extLst>
      <p:ext uri="{BB962C8B-B14F-4D97-AF65-F5344CB8AC3E}">
        <p14:creationId xmlns:p14="http://schemas.microsoft.com/office/powerpoint/2010/main" val="314049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EVALUATING TEACHING PORTFOLIOS</a:t>
            </a:r>
            <a:endParaRPr lang="en-US" sz="2800" i="1" dirty="0"/>
          </a:p>
        </p:txBody>
      </p:sp>
      <p:sp>
        <p:nvSpPr>
          <p:cNvPr id="7" name="Content Placeholder 6"/>
          <p:cNvSpPr>
            <a:spLocks noGrp="1"/>
          </p:cNvSpPr>
          <p:nvPr>
            <p:ph idx="1"/>
          </p:nvPr>
        </p:nvSpPr>
        <p:spPr>
          <a:xfrm>
            <a:off x="523473" y="1564481"/>
            <a:ext cx="8141896" cy="4629936"/>
          </a:xfrm>
        </p:spPr>
        <p:txBody>
          <a:bodyPr>
            <a:noAutofit/>
          </a:bodyPr>
          <a:lstStyle/>
          <a:p>
            <a:pPr>
              <a:spcBef>
                <a:spcPts val="0"/>
              </a:spcBef>
              <a:spcAft>
                <a:spcPts val="1800"/>
              </a:spcAft>
            </a:pPr>
            <a:r>
              <a:rPr lang="en-US" sz="2400" i="1">
                <a:solidFill>
                  <a:schemeClr val="tx1">
                    <a:lumMod val="65000"/>
                    <a:lumOff val="35000"/>
                  </a:schemeClr>
                </a:solidFill>
              </a:rPr>
              <a:t>Criteria </a:t>
            </a:r>
            <a:r>
              <a:rPr lang="en-US" sz="2400" i="1" dirty="0">
                <a:solidFill>
                  <a:schemeClr val="tx1">
                    <a:lumMod val="65000"/>
                    <a:lumOff val="35000"/>
                  </a:schemeClr>
                </a:solidFill>
              </a:rPr>
              <a:t>for Evaluation of Teaching Portfolios</a:t>
            </a:r>
          </a:p>
          <a:p>
            <a:pPr lvl="1">
              <a:spcBef>
                <a:spcPts val="0"/>
              </a:spcBef>
              <a:spcAft>
                <a:spcPts val="1800"/>
              </a:spcAft>
            </a:pPr>
            <a:r>
              <a:rPr lang="en-US" sz="2400" dirty="0">
                <a:solidFill>
                  <a:schemeClr val="tx1">
                    <a:lumMod val="65000"/>
                    <a:lumOff val="35000"/>
                  </a:schemeClr>
                </a:solidFill>
              </a:rPr>
              <a:t>Overall Content</a:t>
            </a:r>
          </a:p>
          <a:p>
            <a:pPr lvl="1">
              <a:spcBef>
                <a:spcPts val="0"/>
              </a:spcBef>
              <a:spcAft>
                <a:spcPts val="1800"/>
              </a:spcAft>
            </a:pPr>
            <a:r>
              <a:rPr lang="en-US" sz="2400" dirty="0">
                <a:solidFill>
                  <a:schemeClr val="tx1">
                    <a:lumMod val="65000"/>
                    <a:lumOff val="35000"/>
                  </a:schemeClr>
                </a:solidFill>
              </a:rPr>
              <a:t>Teaching Philosophy</a:t>
            </a:r>
          </a:p>
          <a:p>
            <a:pPr lvl="1">
              <a:spcBef>
                <a:spcPts val="0"/>
              </a:spcBef>
              <a:spcAft>
                <a:spcPts val="1800"/>
              </a:spcAft>
            </a:pPr>
            <a:r>
              <a:rPr lang="en-US" sz="2400" dirty="0">
                <a:solidFill>
                  <a:schemeClr val="tx1">
                    <a:lumMod val="65000"/>
                    <a:lumOff val="35000"/>
                  </a:schemeClr>
                </a:solidFill>
              </a:rPr>
              <a:t>Student Learning Outcomes</a:t>
            </a:r>
          </a:p>
          <a:p>
            <a:pPr lvl="1">
              <a:spcBef>
                <a:spcPts val="0"/>
              </a:spcBef>
              <a:spcAft>
                <a:spcPts val="1800"/>
              </a:spcAft>
            </a:pPr>
            <a:r>
              <a:rPr lang="en-US" sz="2400" dirty="0">
                <a:solidFill>
                  <a:schemeClr val="tx1">
                    <a:lumMod val="65000"/>
                    <a:lumOff val="35000"/>
                  </a:schemeClr>
                </a:solidFill>
              </a:rPr>
              <a:t>Active Learning Strategies</a:t>
            </a:r>
          </a:p>
          <a:p>
            <a:pPr lvl="1">
              <a:spcBef>
                <a:spcPts val="0"/>
              </a:spcBef>
              <a:spcAft>
                <a:spcPts val="1800"/>
              </a:spcAft>
            </a:pPr>
            <a:r>
              <a:rPr lang="en-US" sz="2400" dirty="0">
                <a:solidFill>
                  <a:schemeClr val="tx1">
                    <a:lumMod val="65000"/>
                    <a:lumOff val="35000"/>
                  </a:schemeClr>
                </a:solidFill>
              </a:rPr>
              <a:t>Student Assessment</a:t>
            </a:r>
          </a:p>
          <a:p>
            <a:pPr lvl="1">
              <a:spcBef>
                <a:spcPts val="0"/>
              </a:spcBef>
              <a:spcAft>
                <a:spcPts val="1800"/>
              </a:spcAft>
            </a:pPr>
            <a:r>
              <a:rPr lang="en-US" sz="2400" dirty="0">
                <a:solidFill>
                  <a:schemeClr val="tx1">
                    <a:lumMod val="65000"/>
                    <a:lumOff val="35000"/>
                  </a:schemeClr>
                </a:solidFill>
              </a:rPr>
              <a:t>Professional Development</a:t>
            </a:r>
          </a:p>
        </p:txBody>
      </p:sp>
    </p:spTree>
    <p:extLst>
      <p:ext uri="{BB962C8B-B14F-4D97-AF65-F5344CB8AC3E}">
        <p14:creationId xmlns:p14="http://schemas.microsoft.com/office/powerpoint/2010/main" val="3312923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2.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3.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4.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5.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6.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2341</TotalTime>
  <Words>2261</Words>
  <Application>Microsoft Macintosh PowerPoint</Application>
  <PresentationFormat>On-screen Show (4:3)</PresentationFormat>
  <Paragraphs>232</Paragraphs>
  <Slides>36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Helvetica</vt:lpstr>
      <vt:lpstr>Verdana</vt:lpstr>
      <vt:lpstr>Office Theme</vt:lpstr>
      <vt:lpstr>USING PORTFOLIOS TO DOCUMENT IMPACT</vt:lpstr>
      <vt:lpstr>OUR AGENDA</vt:lpstr>
      <vt:lpstr>TODAY’S PRESENTERS</vt:lpstr>
      <vt:lpstr>The Scholarship of Teaching &amp; Learning at UA</vt:lpstr>
      <vt:lpstr>DOCUMENTING YOUR IMPACT</vt:lpstr>
      <vt:lpstr>PEER REVIEW PROTOCOL &amp; CRITERIA FOR EVALUATING TEACHING PORTFOLIOS</vt:lpstr>
      <vt:lpstr>PEER REVIEW PROTOCOL</vt:lpstr>
      <vt:lpstr>EVALUATING TEACHING PORTFOLIOS</vt:lpstr>
      <vt:lpstr>EVALUATING TEACHING PORTFOLIOS</vt:lpstr>
      <vt:lpstr>INTERPRETING STUDENT COURSE SURVEYS (SCS)</vt:lpstr>
      <vt:lpstr>PowerPoint Presentation</vt:lpstr>
      <vt:lpstr>PowerPoint Presentation</vt:lpstr>
      <vt:lpstr>PowerPoint Presentation</vt:lpstr>
      <vt:lpstr>PowerPoint Presentation</vt:lpstr>
      <vt:lpstr>PowerPoint Presentation</vt:lpstr>
      <vt:lpstr>PowerPoint Presentation</vt:lpstr>
      <vt:lpstr>OUR INCLUSIVE VIEW OF SCHOLARSHIP</vt:lpstr>
      <vt:lpstr>PowerPoint Presentation</vt:lpstr>
      <vt:lpstr>Evaluation</vt:lpstr>
      <vt:lpstr>Publicly Engaged Scholarship</vt:lpstr>
      <vt:lpstr>Publicly Engaged Service</vt:lpstr>
      <vt:lpstr>DOCUMENTING AND ASSESSING OUTREACH AND SERVICE</vt:lpstr>
      <vt:lpstr>8: Service and Outreach Portfolio  </vt:lpstr>
      <vt:lpstr>PowerPoint Presentation</vt:lpstr>
      <vt:lpstr>8: Service and Outreach Portfolio  </vt:lpstr>
      <vt:lpstr>Supplementary Documentation</vt:lpstr>
      <vt:lpstr>Impact</vt:lpstr>
      <vt:lpstr>Documentation</vt:lpstr>
      <vt:lpstr>FOR FURTHER INFORMATION</vt:lpstr>
      <vt:lpstr>PowerPoint Presentation</vt:lpstr>
      <vt:lpstr>CORE VALUES</vt:lpstr>
      <vt:lpstr>EVALUATING FACULTY SERVICE</vt:lpstr>
      <vt:lpstr>EVALUATING PROFESSIONAL SERVICE</vt:lpstr>
      <vt:lpstr>EVALUATING PUBLIC OR COMMUNITY SERVICE/OUTREACH</vt:lpstr>
      <vt:lpstr>SOURCES OF EVALUATION INPUT</vt:lpstr>
      <vt:lpstr>The Faculty Affairs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urdesign</dc:creator>
  <cp:lastModifiedBy>Romero, Andrea J - (romeroa)</cp:lastModifiedBy>
  <cp:revision>92</cp:revision>
  <cp:lastPrinted>2018-04-23T19:01:38Z</cp:lastPrinted>
  <dcterms:created xsi:type="dcterms:W3CDTF">2014-09-04T21:39:25Z</dcterms:created>
  <dcterms:modified xsi:type="dcterms:W3CDTF">2020-02-18T19:12:05Z</dcterms:modified>
</cp:coreProperties>
</file>