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256" r:id="rId2"/>
    <p:sldId id="259" r:id="rId3"/>
    <p:sldId id="278" r:id="rId4"/>
    <p:sldId id="261" r:id="rId5"/>
    <p:sldId id="280" r:id="rId6"/>
    <p:sldId id="308" r:id="rId7"/>
    <p:sldId id="309" r:id="rId8"/>
    <p:sldId id="281" r:id="rId9"/>
    <p:sldId id="263" r:id="rId10"/>
    <p:sldId id="284" r:id="rId11"/>
    <p:sldId id="286" r:id="rId12"/>
    <p:sldId id="287" r:id="rId13"/>
    <p:sldId id="282" r:id="rId14"/>
    <p:sldId id="289" r:id="rId15"/>
    <p:sldId id="296" r:id="rId16"/>
    <p:sldId id="297" r:id="rId17"/>
    <p:sldId id="298" r:id="rId18"/>
    <p:sldId id="299" r:id="rId19"/>
    <p:sldId id="300" r:id="rId20"/>
    <p:sldId id="301" r:id="rId21"/>
    <p:sldId id="293" r:id="rId22"/>
    <p:sldId id="302" r:id="rId23"/>
    <p:sldId id="295" r:id="rId24"/>
    <p:sldId id="283" r:id="rId25"/>
    <p:sldId id="303" r:id="rId26"/>
    <p:sldId id="304" r:id="rId27"/>
    <p:sldId id="305" r:id="rId28"/>
    <p:sldId id="306" r:id="rId29"/>
    <p:sldId id="307" r:id="rId30"/>
    <p:sldId id="262" r:id="rId31"/>
    <p:sldId id="267" r:id="rId32"/>
  </p:sldIdLst>
  <p:sldSz cx="9144000" cy="6858000" type="screen4x3"/>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868D"/>
    <a:srgbClr val="333333"/>
    <a:srgbClr val="C8D9D8"/>
    <a:srgbClr val="AB0520"/>
    <a:srgbClr val="0C234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44" autoAdjust="0"/>
    <p:restoredTop sz="94674"/>
  </p:normalViewPr>
  <p:slideViewPr>
    <p:cSldViewPr snapToGrid="0" snapToObjects="1">
      <p:cViewPr varScale="1">
        <p:scale>
          <a:sx n="89" d="100"/>
          <a:sy n="89" d="100"/>
        </p:scale>
        <p:origin x="55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95738" y="0"/>
            <a:ext cx="3055937" cy="466725"/>
          </a:xfrm>
          <a:prstGeom prst="rect">
            <a:avLst/>
          </a:prstGeom>
        </p:spPr>
        <p:txBody>
          <a:bodyPr vert="horz" lIns="91440" tIns="45720" rIns="91440" bIns="45720" rtlCol="0"/>
          <a:lstStyle>
            <a:lvl1pPr algn="r">
              <a:defRPr sz="1200"/>
            </a:lvl1pPr>
          </a:lstStyle>
          <a:p>
            <a:fld id="{B583FE5B-D5CB-4101-AF88-4FD3B0F66726}" type="datetimeFigureOut">
              <a:rPr lang="en-US" smtClean="0"/>
              <a:t>3/14/2019</a:t>
            </a:fld>
            <a:endParaRPr lang="en-US"/>
          </a:p>
        </p:txBody>
      </p:sp>
      <p:sp>
        <p:nvSpPr>
          <p:cNvPr id="4" name="Footer Placeholder 3"/>
          <p:cNvSpPr>
            <a:spLocks noGrp="1"/>
          </p:cNvSpPr>
          <p:nvPr>
            <p:ph type="ftr" sz="quarter" idx="2"/>
          </p:nvPr>
        </p:nvSpPr>
        <p:spPr>
          <a:xfrm>
            <a:off x="0" y="8842375"/>
            <a:ext cx="30559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95738" y="8842375"/>
            <a:ext cx="3055937" cy="466725"/>
          </a:xfrm>
          <a:prstGeom prst="rect">
            <a:avLst/>
          </a:prstGeom>
        </p:spPr>
        <p:txBody>
          <a:bodyPr vert="horz" lIns="91440" tIns="45720" rIns="91440" bIns="45720" rtlCol="0" anchor="b"/>
          <a:lstStyle>
            <a:lvl1pPr algn="r">
              <a:defRPr sz="1200"/>
            </a:lvl1pPr>
          </a:lstStyle>
          <a:p>
            <a:fld id="{8C05F95D-DD7D-4993-AA99-0E42A15F09F7}" type="slidenum">
              <a:rPr lang="en-US" smtClean="0"/>
              <a:t>‹#›</a:t>
            </a:fld>
            <a:endParaRPr lang="en-US"/>
          </a:p>
        </p:txBody>
      </p:sp>
    </p:spTree>
    <p:extLst>
      <p:ext uri="{BB962C8B-B14F-4D97-AF65-F5344CB8AC3E}">
        <p14:creationId xmlns:p14="http://schemas.microsoft.com/office/powerpoint/2010/main" val="4189042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D71FBE33-C9DD-0642-90F3-B82068D6BC7E}" type="datetimeFigureOut">
              <a:rPr lang="en-US" smtClean="0"/>
              <a:t>3/14/2019</a:t>
            </a:fld>
            <a:endParaRPr lang="en-US"/>
          </a:p>
        </p:txBody>
      </p:sp>
      <p:sp>
        <p:nvSpPr>
          <p:cNvPr id="4" name="Slide Image Placeholder 3"/>
          <p:cNvSpPr>
            <a:spLocks noGrp="1" noRot="1" noChangeAspect="1"/>
          </p:cNvSpPr>
          <p:nvPr>
            <p:ph type="sldImg" idx="2"/>
          </p:nvPr>
        </p:nvSpPr>
        <p:spPr>
          <a:xfrm>
            <a:off x="1431925" y="1163638"/>
            <a:ext cx="4189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1F7D9E7C-69FF-6640-8CAC-F17AEDA6F272}" type="slidenum">
              <a:rPr lang="en-US" smtClean="0"/>
              <a:t>‹#›</a:t>
            </a:fld>
            <a:endParaRPr lang="en-US"/>
          </a:p>
        </p:txBody>
      </p:sp>
    </p:spTree>
    <p:extLst>
      <p:ext uri="{BB962C8B-B14F-4D97-AF65-F5344CB8AC3E}">
        <p14:creationId xmlns:p14="http://schemas.microsoft.com/office/powerpoint/2010/main" val="1827857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59666" indent="-292179">
              <a:spcBef>
                <a:spcPct val="30000"/>
              </a:spcBef>
              <a:defRPr sz="1200">
                <a:solidFill>
                  <a:schemeClr val="tx1"/>
                </a:solidFill>
                <a:latin typeface="Calibri" charset="0"/>
                <a:ea typeface="MS PGothic" charset="-128"/>
              </a:defRPr>
            </a:lvl2pPr>
            <a:lvl3pPr marL="1168718" indent="-233744">
              <a:spcBef>
                <a:spcPct val="30000"/>
              </a:spcBef>
              <a:defRPr sz="1200">
                <a:solidFill>
                  <a:schemeClr val="tx1"/>
                </a:solidFill>
                <a:latin typeface="Calibri" charset="0"/>
                <a:ea typeface="MS PGothic" charset="-128"/>
              </a:defRPr>
            </a:lvl3pPr>
            <a:lvl4pPr marL="1636205" indent="-233744">
              <a:spcBef>
                <a:spcPct val="30000"/>
              </a:spcBef>
              <a:defRPr sz="1200">
                <a:solidFill>
                  <a:schemeClr val="tx1"/>
                </a:solidFill>
                <a:latin typeface="Calibri" charset="0"/>
                <a:ea typeface="MS PGothic" charset="-128"/>
              </a:defRPr>
            </a:lvl4pPr>
            <a:lvl5pPr marL="2103692" indent="-233744">
              <a:spcBef>
                <a:spcPct val="30000"/>
              </a:spcBef>
              <a:defRPr sz="1200">
                <a:solidFill>
                  <a:schemeClr val="tx1"/>
                </a:solidFill>
                <a:latin typeface="Calibri" charset="0"/>
                <a:ea typeface="MS PGothic" charset="-128"/>
              </a:defRPr>
            </a:lvl5pPr>
            <a:lvl6pPr marL="2571179" indent="-233744" defTabSz="467487" eaLnBrk="0" fontAlgn="base" hangingPunct="0">
              <a:spcBef>
                <a:spcPct val="30000"/>
              </a:spcBef>
              <a:spcAft>
                <a:spcPct val="0"/>
              </a:spcAft>
              <a:defRPr sz="1200">
                <a:solidFill>
                  <a:schemeClr val="tx1"/>
                </a:solidFill>
                <a:latin typeface="Calibri" charset="0"/>
                <a:ea typeface="MS PGothic" charset="-128"/>
              </a:defRPr>
            </a:lvl6pPr>
            <a:lvl7pPr marL="3038666" indent="-233744" defTabSz="467487" eaLnBrk="0" fontAlgn="base" hangingPunct="0">
              <a:spcBef>
                <a:spcPct val="30000"/>
              </a:spcBef>
              <a:spcAft>
                <a:spcPct val="0"/>
              </a:spcAft>
              <a:defRPr sz="1200">
                <a:solidFill>
                  <a:schemeClr val="tx1"/>
                </a:solidFill>
                <a:latin typeface="Calibri" charset="0"/>
                <a:ea typeface="MS PGothic" charset="-128"/>
              </a:defRPr>
            </a:lvl7pPr>
            <a:lvl8pPr marL="3506153" indent="-233744" defTabSz="467487" eaLnBrk="0" fontAlgn="base" hangingPunct="0">
              <a:spcBef>
                <a:spcPct val="30000"/>
              </a:spcBef>
              <a:spcAft>
                <a:spcPct val="0"/>
              </a:spcAft>
              <a:defRPr sz="1200">
                <a:solidFill>
                  <a:schemeClr val="tx1"/>
                </a:solidFill>
                <a:latin typeface="Calibri" charset="0"/>
                <a:ea typeface="MS PGothic" charset="-128"/>
              </a:defRPr>
            </a:lvl8pPr>
            <a:lvl9pPr marL="3973640" indent="-233744" defTabSz="467487"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07DA06E5-16B8-2848-9293-51BCC90576E4}" type="slidenum">
              <a:rPr lang="en-US" altLang="en-US"/>
              <a:pPr>
                <a:spcBef>
                  <a:spcPct val="0"/>
                </a:spcBef>
              </a:pPr>
              <a:t>14</a:t>
            </a:fld>
            <a:endParaRPr lang="en-US" altLang="en-US"/>
          </a:p>
        </p:txBody>
      </p:sp>
      <p:sp>
        <p:nvSpPr>
          <p:cNvPr id="5123" name="Rectangle 2"/>
          <p:cNvSpPr>
            <a:spLocks noGrp="1" noRot="1" noChangeAspect="1" noChangeArrowheads="1" noTextEdit="1"/>
          </p:cNvSpPr>
          <p:nvPr>
            <p:ph type="sldImg"/>
          </p:nvPr>
        </p:nvSpPr>
        <p:spPr bwMode="auto">
          <a:xfrm>
            <a:off x="1203325" y="700088"/>
            <a:ext cx="46513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4" name="Rectangle 3"/>
          <p:cNvSpPr>
            <a:spLocks noGrp="1" noChangeArrowheads="1"/>
          </p:cNvSpPr>
          <p:nvPr>
            <p:ph type="body" idx="1"/>
          </p:nvPr>
        </p:nvSpPr>
        <p:spPr bwMode="auto">
          <a:xfrm>
            <a:off x="705327" y="4421823"/>
            <a:ext cx="5642610" cy="41874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endParaRPr>
          </a:p>
        </p:txBody>
      </p:sp>
    </p:spTree>
    <p:extLst>
      <p:ext uri="{BB962C8B-B14F-4D97-AF65-F5344CB8AC3E}">
        <p14:creationId xmlns:p14="http://schemas.microsoft.com/office/powerpoint/2010/main" val="777434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59666" indent="-292179">
              <a:spcBef>
                <a:spcPct val="30000"/>
              </a:spcBef>
              <a:defRPr sz="1200">
                <a:solidFill>
                  <a:schemeClr val="tx1"/>
                </a:solidFill>
                <a:latin typeface="Calibri" charset="0"/>
                <a:ea typeface="MS PGothic" charset="-128"/>
              </a:defRPr>
            </a:lvl2pPr>
            <a:lvl3pPr marL="1168718" indent="-233744">
              <a:spcBef>
                <a:spcPct val="30000"/>
              </a:spcBef>
              <a:defRPr sz="1200">
                <a:solidFill>
                  <a:schemeClr val="tx1"/>
                </a:solidFill>
                <a:latin typeface="Calibri" charset="0"/>
                <a:ea typeface="MS PGothic" charset="-128"/>
              </a:defRPr>
            </a:lvl3pPr>
            <a:lvl4pPr marL="1636205" indent="-233744">
              <a:spcBef>
                <a:spcPct val="30000"/>
              </a:spcBef>
              <a:defRPr sz="1200">
                <a:solidFill>
                  <a:schemeClr val="tx1"/>
                </a:solidFill>
                <a:latin typeface="Calibri" charset="0"/>
                <a:ea typeface="MS PGothic" charset="-128"/>
              </a:defRPr>
            </a:lvl4pPr>
            <a:lvl5pPr marL="2103692" indent="-233744">
              <a:spcBef>
                <a:spcPct val="30000"/>
              </a:spcBef>
              <a:defRPr sz="1200">
                <a:solidFill>
                  <a:schemeClr val="tx1"/>
                </a:solidFill>
                <a:latin typeface="Calibri" charset="0"/>
                <a:ea typeface="MS PGothic" charset="-128"/>
              </a:defRPr>
            </a:lvl5pPr>
            <a:lvl6pPr marL="2571179" indent="-233744" defTabSz="467487" eaLnBrk="0" fontAlgn="base" hangingPunct="0">
              <a:spcBef>
                <a:spcPct val="30000"/>
              </a:spcBef>
              <a:spcAft>
                <a:spcPct val="0"/>
              </a:spcAft>
              <a:defRPr sz="1200">
                <a:solidFill>
                  <a:schemeClr val="tx1"/>
                </a:solidFill>
                <a:latin typeface="Calibri" charset="0"/>
                <a:ea typeface="MS PGothic" charset="-128"/>
              </a:defRPr>
            </a:lvl6pPr>
            <a:lvl7pPr marL="3038666" indent="-233744" defTabSz="467487" eaLnBrk="0" fontAlgn="base" hangingPunct="0">
              <a:spcBef>
                <a:spcPct val="30000"/>
              </a:spcBef>
              <a:spcAft>
                <a:spcPct val="0"/>
              </a:spcAft>
              <a:defRPr sz="1200">
                <a:solidFill>
                  <a:schemeClr val="tx1"/>
                </a:solidFill>
                <a:latin typeface="Calibri" charset="0"/>
                <a:ea typeface="MS PGothic" charset="-128"/>
              </a:defRPr>
            </a:lvl7pPr>
            <a:lvl8pPr marL="3506153" indent="-233744" defTabSz="467487" eaLnBrk="0" fontAlgn="base" hangingPunct="0">
              <a:spcBef>
                <a:spcPct val="30000"/>
              </a:spcBef>
              <a:spcAft>
                <a:spcPct val="0"/>
              </a:spcAft>
              <a:defRPr sz="1200">
                <a:solidFill>
                  <a:schemeClr val="tx1"/>
                </a:solidFill>
                <a:latin typeface="Calibri" charset="0"/>
                <a:ea typeface="MS PGothic" charset="-128"/>
              </a:defRPr>
            </a:lvl8pPr>
            <a:lvl9pPr marL="3973640" indent="-233744" defTabSz="467487"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07DA06E5-16B8-2848-9293-51BCC90576E4}" type="slidenum">
              <a:rPr lang="en-US" altLang="en-US"/>
              <a:pPr>
                <a:spcBef>
                  <a:spcPct val="0"/>
                </a:spcBef>
              </a:pPr>
              <a:t>15</a:t>
            </a:fld>
            <a:endParaRPr lang="en-US" altLang="en-US"/>
          </a:p>
        </p:txBody>
      </p:sp>
      <p:sp>
        <p:nvSpPr>
          <p:cNvPr id="5123" name="Rectangle 2"/>
          <p:cNvSpPr>
            <a:spLocks noGrp="1" noRot="1" noChangeAspect="1" noChangeArrowheads="1" noTextEdit="1"/>
          </p:cNvSpPr>
          <p:nvPr>
            <p:ph type="sldImg"/>
          </p:nvPr>
        </p:nvSpPr>
        <p:spPr bwMode="auto">
          <a:xfrm>
            <a:off x="1203325" y="700088"/>
            <a:ext cx="46513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4" name="Rectangle 3"/>
          <p:cNvSpPr>
            <a:spLocks noGrp="1" noChangeArrowheads="1"/>
          </p:cNvSpPr>
          <p:nvPr>
            <p:ph type="body" idx="1"/>
          </p:nvPr>
        </p:nvSpPr>
        <p:spPr bwMode="auto">
          <a:xfrm>
            <a:off x="705327" y="4421823"/>
            <a:ext cx="5642610" cy="41874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endParaRPr>
          </a:p>
        </p:txBody>
      </p:sp>
    </p:spTree>
    <p:extLst>
      <p:ext uri="{BB962C8B-B14F-4D97-AF65-F5344CB8AC3E}">
        <p14:creationId xmlns:p14="http://schemas.microsoft.com/office/powerpoint/2010/main" val="429395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59666" indent="-292179">
              <a:spcBef>
                <a:spcPct val="30000"/>
              </a:spcBef>
              <a:defRPr sz="1200">
                <a:solidFill>
                  <a:schemeClr val="tx1"/>
                </a:solidFill>
                <a:latin typeface="Calibri" charset="0"/>
                <a:ea typeface="MS PGothic" charset="-128"/>
              </a:defRPr>
            </a:lvl2pPr>
            <a:lvl3pPr marL="1168718" indent="-233744">
              <a:spcBef>
                <a:spcPct val="30000"/>
              </a:spcBef>
              <a:defRPr sz="1200">
                <a:solidFill>
                  <a:schemeClr val="tx1"/>
                </a:solidFill>
                <a:latin typeface="Calibri" charset="0"/>
                <a:ea typeface="MS PGothic" charset="-128"/>
              </a:defRPr>
            </a:lvl3pPr>
            <a:lvl4pPr marL="1636205" indent="-233744">
              <a:spcBef>
                <a:spcPct val="30000"/>
              </a:spcBef>
              <a:defRPr sz="1200">
                <a:solidFill>
                  <a:schemeClr val="tx1"/>
                </a:solidFill>
                <a:latin typeface="Calibri" charset="0"/>
                <a:ea typeface="MS PGothic" charset="-128"/>
              </a:defRPr>
            </a:lvl4pPr>
            <a:lvl5pPr marL="2103692" indent="-233744">
              <a:spcBef>
                <a:spcPct val="30000"/>
              </a:spcBef>
              <a:defRPr sz="1200">
                <a:solidFill>
                  <a:schemeClr val="tx1"/>
                </a:solidFill>
                <a:latin typeface="Calibri" charset="0"/>
                <a:ea typeface="MS PGothic" charset="-128"/>
              </a:defRPr>
            </a:lvl5pPr>
            <a:lvl6pPr marL="2571179" indent="-233744" defTabSz="467487" eaLnBrk="0" fontAlgn="base" hangingPunct="0">
              <a:spcBef>
                <a:spcPct val="30000"/>
              </a:spcBef>
              <a:spcAft>
                <a:spcPct val="0"/>
              </a:spcAft>
              <a:defRPr sz="1200">
                <a:solidFill>
                  <a:schemeClr val="tx1"/>
                </a:solidFill>
                <a:latin typeface="Calibri" charset="0"/>
                <a:ea typeface="MS PGothic" charset="-128"/>
              </a:defRPr>
            </a:lvl6pPr>
            <a:lvl7pPr marL="3038666" indent="-233744" defTabSz="467487" eaLnBrk="0" fontAlgn="base" hangingPunct="0">
              <a:spcBef>
                <a:spcPct val="30000"/>
              </a:spcBef>
              <a:spcAft>
                <a:spcPct val="0"/>
              </a:spcAft>
              <a:defRPr sz="1200">
                <a:solidFill>
                  <a:schemeClr val="tx1"/>
                </a:solidFill>
                <a:latin typeface="Calibri" charset="0"/>
                <a:ea typeface="MS PGothic" charset="-128"/>
              </a:defRPr>
            </a:lvl7pPr>
            <a:lvl8pPr marL="3506153" indent="-233744" defTabSz="467487" eaLnBrk="0" fontAlgn="base" hangingPunct="0">
              <a:spcBef>
                <a:spcPct val="30000"/>
              </a:spcBef>
              <a:spcAft>
                <a:spcPct val="0"/>
              </a:spcAft>
              <a:defRPr sz="1200">
                <a:solidFill>
                  <a:schemeClr val="tx1"/>
                </a:solidFill>
                <a:latin typeface="Calibri" charset="0"/>
                <a:ea typeface="MS PGothic" charset="-128"/>
              </a:defRPr>
            </a:lvl8pPr>
            <a:lvl9pPr marL="3973640" indent="-233744" defTabSz="467487"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07DA06E5-16B8-2848-9293-51BCC90576E4}" type="slidenum">
              <a:rPr lang="en-US" altLang="en-US"/>
              <a:pPr>
                <a:spcBef>
                  <a:spcPct val="0"/>
                </a:spcBef>
              </a:pPr>
              <a:t>16</a:t>
            </a:fld>
            <a:endParaRPr lang="en-US" altLang="en-US"/>
          </a:p>
        </p:txBody>
      </p:sp>
      <p:sp>
        <p:nvSpPr>
          <p:cNvPr id="5123" name="Rectangle 2"/>
          <p:cNvSpPr>
            <a:spLocks noGrp="1" noRot="1" noChangeAspect="1" noChangeArrowheads="1" noTextEdit="1"/>
          </p:cNvSpPr>
          <p:nvPr>
            <p:ph type="sldImg"/>
          </p:nvPr>
        </p:nvSpPr>
        <p:spPr bwMode="auto">
          <a:xfrm>
            <a:off x="1203325" y="700088"/>
            <a:ext cx="46513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4" name="Rectangle 3"/>
          <p:cNvSpPr>
            <a:spLocks noGrp="1" noChangeArrowheads="1"/>
          </p:cNvSpPr>
          <p:nvPr>
            <p:ph type="body" idx="1"/>
          </p:nvPr>
        </p:nvSpPr>
        <p:spPr bwMode="auto">
          <a:xfrm>
            <a:off x="705327" y="4421823"/>
            <a:ext cx="5642610" cy="41874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endParaRPr>
          </a:p>
        </p:txBody>
      </p:sp>
    </p:spTree>
    <p:extLst>
      <p:ext uri="{BB962C8B-B14F-4D97-AF65-F5344CB8AC3E}">
        <p14:creationId xmlns:p14="http://schemas.microsoft.com/office/powerpoint/2010/main" val="1792521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59666" indent="-292179">
              <a:spcBef>
                <a:spcPct val="30000"/>
              </a:spcBef>
              <a:defRPr sz="1200">
                <a:solidFill>
                  <a:schemeClr val="tx1"/>
                </a:solidFill>
                <a:latin typeface="Calibri" charset="0"/>
                <a:ea typeface="MS PGothic" charset="-128"/>
              </a:defRPr>
            </a:lvl2pPr>
            <a:lvl3pPr marL="1168718" indent="-233744">
              <a:spcBef>
                <a:spcPct val="30000"/>
              </a:spcBef>
              <a:defRPr sz="1200">
                <a:solidFill>
                  <a:schemeClr val="tx1"/>
                </a:solidFill>
                <a:latin typeface="Calibri" charset="0"/>
                <a:ea typeface="MS PGothic" charset="-128"/>
              </a:defRPr>
            </a:lvl3pPr>
            <a:lvl4pPr marL="1636205" indent="-233744">
              <a:spcBef>
                <a:spcPct val="30000"/>
              </a:spcBef>
              <a:defRPr sz="1200">
                <a:solidFill>
                  <a:schemeClr val="tx1"/>
                </a:solidFill>
                <a:latin typeface="Calibri" charset="0"/>
                <a:ea typeface="MS PGothic" charset="-128"/>
              </a:defRPr>
            </a:lvl4pPr>
            <a:lvl5pPr marL="2103692" indent="-233744">
              <a:spcBef>
                <a:spcPct val="30000"/>
              </a:spcBef>
              <a:defRPr sz="1200">
                <a:solidFill>
                  <a:schemeClr val="tx1"/>
                </a:solidFill>
                <a:latin typeface="Calibri" charset="0"/>
                <a:ea typeface="MS PGothic" charset="-128"/>
              </a:defRPr>
            </a:lvl5pPr>
            <a:lvl6pPr marL="2571179" indent="-233744" defTabSz="467487" eaLnBrk="0" fontAlgn="base" hangingPunct="0">
              <a:spcBef>
                <a:spcPct val="30000"/>
              </a:spcBef>
              <a:spcAft>
                <a:spcPct val="0"/>
              </a:spcAft>
              <a:defRPr sz="1200">
                <a:solidFill>
                  <a:schemeClr val="tx1"/>
                </a:solidFill>
                <a:latin typeface="Calibri" charset="0"/>
                <a:ea typeface="MS PGothic" charset="-128"/>
              </a:defRPr>
            </a:lvl6pPr>
            <a:lvl7pPr marL="3038666" indent="-233744" defTabSz="467487" eaLnBrk="0" fontAlgn="base" hangingPunct="0">
              <a:spcBef>
                <a:spcPct val="30000"/>
              </a:spcBef>
              <a:spcAft>
                <a:spcPct val="0"/>
              </a:spcAft>
              <a:defRPr sz="1200">
                <a:solidFill>
                  <a:schemeClr val="tx1"/>
                </a:solidFill>
                <a:latin typeface="Calibri" charset="0"/>
                <a:ea typeface="MS PGothic" charset="-128"/>
              </a:defRPr>
            </a:lvl7pPr>
            <a:lvl8pPr marL="3506153" indent="-233744" defTabSz="467487" eaLnBrk="0" fontAlgn="base" hangingPunct="0">
              <a:spcBef>
                <a:spcPct val="30000"/>
              </a:spcBef>
              <a:spcAft>
                <a:spcPct val="0"/>
              </a:spcAft>
              <a:defRPr sz="1200">
                <a:solidFill>
                  <a:schemeClr val="tx1"/>
                </a:solidFill>
                <a:latin typeface="Calibri" charset="0"/>
                <a:ea typeface="MS PGothic" charset="-128"/>
              </a:defRPr>
            </a:lvl8pPr>
            <a:lvl9pPr marL="3973640" indent="-233744" defTabSz="467487"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07DA06E5-16B8-2848-9293-51BCC90576E4}" type="slidenum">
              <a:rPr lang="en-US" altLang="en-US"/>
              <a:pPr>
                <a:spcBef>
                  <a:spcPct val="0"/>
                </a:spcBef>
              </a:pPr>
              <a:t>17</a:t>
            </a:fld>
            <a:endParaRPr lang="en-US" altLang="en-US"/>
          </a:p>
        </p:txBody>
      </p:sp>
      <p:sp>
        <p:nvSpPr>
          <p:cNvPr id="5123" name="Rectangle 2"/>
          <p:cNvSpPr>
            <a:spLocks noGrp="1" noRot="1" noChangeAspect="1" noChangeArrowheads="1" noTextEdit="1"/>
          </p:cNvSpPr>
          <p:nvPr>
            <p:ph type="sldImg"/>
          </p:nvPr>
        </p:nvSpPr>
        <p:spPr bwMode="auto">
          <a:xfrm>
            <a:off x="1203325" y="700088"/>
            <a:ext cx="46513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4" name="Rectangle 3"/>
          <p:cNvSpPr>
            <a:spLocks noGrp="1" noChangeArrowheads="1"/>
          </p:cNvSpPr>
          <p:nvPr>
            <p:ph type="body" idx="1"/>
          </p:nvPr>
        </p:nvSpPr>
        <p:spPr bwMode="auto">
          <a:xfrm>
            <a:off x="705327" y="4421823"/>
            <a:ext cx="5642610" cy="41874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endParaRPr>
          </a:p>
        </p:txBody>
      </p:sp>
    </p:spTree>
    <p:extLst>
      <p:ext uri="{BB962C8B-B14F-4D97-AF65-F5344CB8AC3E}">
        <p14:creationId xmlns:p14="http://schemas.microsoft.com/office/powerpoint/2010/main" val="282098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59666" indent="-292179">
              <a:spcBef>
                <a:spcPct val="30000"/>
              </a:spcBef>
              <a:defRPr sz="1200">
                <a:solidFill>
                  <a:schemeClr val="tx1"/>
                </a:solidFill>
                <a:latin typeface="Calibri" charset="0"/>
                <a:ea typeface="MS PGothic" charset="-128"/>
              </a:defRPr>
            </a:lvl2pPr>
            <a:lvl3pPr marL="1168718" indent="-233744">
              <a:spcBef>
                <a:spcPct val="30000"/>
              </a:spcBef>
              <a:defRPr sz="1200">
                <a:solidFill>
                  <a:schemeClr val="tx1"/>
                </a:solidFill>
                <a:latin typeface="Calibri" charset="0"/>
                <a:ea typeface="MS PGothic" charset="-128"/>
              </a:defRPr>
            </a:lvl3pPr>
            <a:lvl4pPr marL="1636205" indent="-233744">
              <a:spcBef>
                <a:spcPct val="30000"/>
              </a:spcBef>
              <a:defRPr sz="1200">
                <a:solidFill>
                  <a:schemeClr val="tx1"/>
                </a:solidFill>
                <a:latin typeface="Calibri" charset="0"/>
                <a:ea typeface="MS PGothic" charset="-128"/>
              </a:defRPr>
            </a:lvl4pPr>
            <a:lvl5pPr marL="2103692" indent="-233744">
              <a:spcBef>
                <a:spcPct val="30000"/>
              </a:spcBef>
              <a:defRPr sz="1200">
                <a:solidFill>
                  <a:schemeClr val="tx1"/>
                </a:solidFill>
                <a:latin typeface="Calibri" charset="0"/>
                <a:ea typeface="MS PGothic" charset="-128"/>
              </a:defRPr>
            </a:lvl5pPr>
            <a:lvl6pPr marL="2571179" indent="-233744" defTabSz="467487" eaLnBrk="0" fontAlgn="base" hangingPunct="0">
              <a:spcBef>
                <a:spcPct val="30000"/>
              </a:spcBef>
              <a:spcAft>
                <a:spcPct val="0"/>
              </a:spcAft>
              <a:defRPr sz="1200">
                <a:solidFill>
                  <a:schemeClr val="tx1"/>
                </a:solidFill>
                <a:latin typeface="Calibri" charset="0"/>
                <a:ea typeface="MS PGothic" charset="-128"/>
              </a:defRPr>
            </a:lvl6pPr>
            <a:lvl7pPr marL="3038666" indent="-233744" defTabSz="467487" eaLnBrk="0" fontAlgn="base" hangingPunct="0">
              <a:spcBef>
                <a:spcPct val="30000"/>
              </a:spcBef>
              <a:spcAft>
                <a:spcPct val="0"/>
              </a:spcAft>
              <a:defRPr sz="1200">
                <a:solidFill>
                  <a:schemeClr val="tx1"/>
                </a:solidFill>
                <a:latin typeface="Calibri" charset="0"/>
                <a:ea typeface="MS PGothic" charset="-128"/>
              </a:defRPr>
            </a:lvl7pPr>
            <a:lvl8pPr marL="3506153" indent="-233744" defTabSz="467487" eaLnBrk="0" fontAlgn="base" hangingPunct="0">
              <a:spcBef>
                <a:spcPct val="30000"/>
              </a:spcBef>
              <a:spcAft>
                <a:spcPct val="0"/>
              </a:spcAft>
              <a:defRPr sz="1200">
                <a:solidFill>
                  <a:schemeClr val="tx1"/>
                </a:solidFill>
                <a:latin typeface="Calibri" charset="0"/>
                <a:ea typeface="MS PGothic" charset="-128"/>
              </a:defRPr>
            </a:lvl8pPr>
            <a:lvl9pPr marL="3973640" indent="-233744" defTabSz="467487"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07DA06E5-16B8-2848-9293-51BCC90576E4}" type="slidenum">
              <a:rPr lang="en-US" altLang="en-US"/>
              <a:pPr>
                <a:spcBef>
                  <a:spcPct val="0"/>
                </a:spcBef>
              </a:pPr>
              <a:t>18</a:t>
            </a:fld>
            <a:endParaRPr lang="en-US" altLang="en-US"/>
          </a:p>
        </p:txBody>
      </p:sp>
      <p:sp>
        <p:nvSpPr>
          <p:cNvPr id="5123" name="Rectangle 2"/>
          <p:cNvSpPr>
            <a:spLocks noGrp="1" noRot="1" noChangeAspect="1" noChangeArrowheads="1" noTextEdit="1"/>
          </p:cNvSpPr>
          <p:nvPr>
            <p:ph type="sldImg"/>
          </p:nvPr>
        </p:nvSpPr>
        <p:spPr bwMode="auto">
          <a:xfrm>
            <a:off x="1203325" y="700088"/>
            <a:ext cx="46513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4" name="Rectangle 3"/>
          <p:cNvSpPr>
            <a:spLocks noGrp="1" noChangeArrowheads="1"/>
          </p:cNvSpPr>
          <p:nvPr>
            <p:ph type="body" idx="1"/>
          </p:nvPr>
        </p:nvSpPr>
        <p:spPr bwMode="auto">
          <a:xfrm>
            <a:off x="705327" y="4421823"/>
            <a:ext cx="5642610" cy="41874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endParaRPr>
          </a:p>
        </p:txBody>
      </p:sp>
    </p:spTree>
    <p:extLst>
      <p:ext uri="{BB962C8B-B14F-4D97-AF65-F5344CB8AC3E}">
        <p14:creationId xmlns:p14="http://schemas.microsoft.com/office/powerpoint/2010/main" val="858160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59666" indent="-292179">
              <a:spcBef>
                <a:spcPct val="30000"/>
              </a:spcBef>
              <a:defRPr sz="1200">
                <a:solidFill>
                  <a:schemeClr val="tx1"/>
                </a:solidFill>
                <a:latin typeface="Calibri" charset="0"/>
                <a:ea typeface="MS PGothic" charset="-128"/>
              </a:defRPr>
            </a:lvl2pPr>
            <a:lvl3pPr marL="1168718" indent="-233744">
              <a:spcBef>
                <a:spcPct val="30000"/>
              </a:spcBef>
              <a:defRPr sz="1200">
                <a:solidFill>
                  <a:schemeClr val="tx1"/>
                </a:solidFill>
                <a:latin typeface="Calibri" charset="0"/>
                <a:ea typeface="MS PGothic" charset="-128"/>
              </a:defRPr>
            </a:lvl3pPr>
            <a:lvl4pPr marL="1636205" indent="-233744">
              <a:spcBef>
                <a:spcPct val="30000"/>
              </a:spcBef>
              <a:defRPr sz="1200">
                <a:solidFill>
                  <a:schemeClr val="tx1"/>
                </a:solidFill>
                <a:latin typeface="Calibri" charset="0"/>
                <a:ea typeface="MS PGothic" charset="-128"/>
              </a:defRPr>
            </a:lvl4pPr>
            <a:lvl5pPr marL="2103692" indent="-233744">
              <a:spcBef>
                <a:spcPct val="30000"/>
              </a:spcBef>
              <a:defRPr sz="1200">
                <a:solidFill>
                  <a:schemeClr val="tx1"/>
                </a:solidFill>
                <a:latin typeface="Calibri" charset="0"/>
                <a:ea typeface="MS PGothic" charset="-128"/>
              </a:defRPr>
            </a:lvl5pPr>
            <a:lvl6pPr marL="2571179" indent="-233744" defTabSz="467487" eaLnBrk="0" fontAlgn="base" hangingPunct="0">
              <a:spcBef>
                <a:spcPct val="30000"/>
              </a:spcBef>
              <a:spcAft>
                <a:spcPct val="0"/>
              </a:spcAft>
              <a:defRPr sz="1200">
                <a:solidFill>
                  <a:schemeClr val="tx1"/>
                </a:solidFill>
                <a:latin typeface="Calibri" charset="0"/>
                <a:ea typeface="MS PGothic" charset="-128"/>
              </a:defRPr>
            </a:lvl6pPr>
            <a:lvl7pPr marL="3038666" indent="-233744" defTabSz="467487" eaLnBrk="0" fontAlgn="base" hangingPunct="0">
              <a:spcBef>
                <a:spcPct val="30000"/>
              </a:spcBef>
              <a:spcAft>
                <a:spcPct val="0"/>
              </a:spcAft>
              <a:defRPr sz="1200">
                <a:solidFill>
                  <a:schemeClr val="tx1"/>
                </a:solidFill>
                <a:latin typeface="Calibri" charset="0"/>
                <a:ea typeface="MS PGothic" charset="-128"/>
              </a:defRPr>
            </a:lvl7pPr>
            <a:lvl8pPr marL="3506153" indent="-233744" defTabSz="467487" eaLnBrk="0" fontAlgn="base" hangingPunct="0">
              <a:spcBef>
                <a:spcPct val="30000"/>
              </a:spcBef>
              <a:spcAft>
                <a:spcPct val="0"/>
              </a:spcAft>
              <a:defRPr sz="1200">
                <a:solidFill>
                  <a:schemeClr val="tx1"/>
                </a:solidFill>
                <a:latin typeface="Calibri" charset="0"/>
                <a:ea typeface="MS PGothic" charset="-128"/>
              </a:defRPr>
            </a:lvl8pPr>
            <a:lvl9pPr marL="3973640" indent="-233744" defTabSz="467487"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07DA06E5-16B8-2848-9293-51BCC90576E4}" type="slidenum">
              <a:rPr lang="en-US" altLang="en-US"/>
              <a:pPr>
                <a:spcBef>
                  <a:spcPct val="0"/>
                </a:spcBef>
              </a:pPr>
              <a:t>19</a:t>
            </a:fld>
            <a:endParaRPr lang="en-US" altLang="en-US"/>
          </a:p>
        </p:txBody>
      </p:sp>
      <p:sp>
        <p:nvSpPr>
          <p:cNvPr id="5123" name="Rectangle 2"/>
          <p:cNvSpPr>
            <a:spLocks noGrp="1" noRot="1" noChangeAspect="1" noChangeArrowheads="1" noTextEdit="1"/>
          </p:cNvSpPr>
          <p:nvPr>
            <p:ph type="sldImg"/>
          </p:nvPr>
        </p:nvSpPr>
        <p:spPr bwMode="auto">
          <a:xfrm>
            <a:off x="1203325" y="700088"/>
            <a:ext cx="46513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4" name="Rectangle 3"/>
          <p:cNvSpPr>
            <a:spLocks noGrp="1" noChangeArrowheads="1"/>
          </p:cNvSpPr>
          <p:nvPr>
            <p:ph type="body" idx="1"/>
          </p:nvPr>
        </p:nvSpPr>
        <p:spPr bwMode="auto">
          <a:xfrm>
            <a:off x="705327" y="4421823"/>
            <a:ext cx="5642610" cy="41874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endParaRPr>
          </a:p>
        </p:txBody>
      </p:sp>
    </p:spTree>
    <p:extLst>
      <p:ext uri="{BB962C8B-B14F-4D97-AF65-F5344CB8AC3E}">
        <p14:creationId xmlns:p14="http://schemas.microsoft.com/office/powerpoint/2010/main" val="351008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59666" indent="-292179">
              <a:spcBef>
                <a:spcPct val="30000"/>
              </a:spcBef>
              <a:defRPr sz="1200">
                <a:solidFill>
                  <a:schemeClr val="tx1"/>
                </a:solidFill>
                <a:latin typeface="Calibri" charset="0"/>
                <a:ea typeface="MS PGothic" charset="-128"/>
              </a:defRPr>
            </a:lvl2pPr>
            <a:lvl3pPr marL="1168718" indent="-233744">
              <a:spcBef>
                <a:spcPct val="30000"/>
              </a:spcBef>
              <a:defRPr sz="1200">
                <a:solidFill>
                  <a:schemeClr val="tx1"/>
                </a:solidFill>
                <a:latin typeface="Calibri" charset="0"/>
                <a:ea typeface="MS PGothic" charset="-128"/>
              </a:defRPr>
            </a:lvl3pPr>
            <a:lvl4pPr marL="1636205" indent="-233744">
              <a:spcBef>
                <a:spcPct val="30000"/>
              </a:spcBef>
              <a:defRPr sz="1200">
                <a:solidFill>
                  <a:schemeClr val="tx1"/>
                </a:solidFill>
                <a:latin typeface="Calibri" charset="0"/>
                <a:ea typeface="MS PGothic" charset="-128"/>
              </a:defRPr>
            </a:lvl4pPr>
            <a:lvl5pPr marL="2103692" indent="-233744">
              <a:spcBef>
                <a:spcPct val="30000"/>
              </a:spcBef>
              <a:defRPr sz="1200">
                <a:solidFill>
                  <a:schemeClr val="tx1"/>
                </a:solidFill>
                <a:latin typeface="Calibri" charset="0"/>
                <a:ea typeface="MS PGothic" charset="-128"/>
              </a:defRPr>
            </a:lvl5pPr>
            <a:lvl6pPr marL="2571179" indent="-233744" defTabSz="467487" eaLnBrk="0" fontAlgn="base" hangingPunct="0">
              <a:spcBef>
                <a:spcPct val="30000"/>
              </a:spcBef>
              <a:spcAft>
                <a:spcPct val="0"/>
              </a:spcAft>
              <a:defRPr sz="1200">
                <a:solidFill>
                  <a:schemeClr val="tx1"/>
                </a:solidFill>
                <a:latin typeface="Calibri" charset="0"/>
                <a:ea typeface="MS PGothic" charset="-128"/>
              </a:defRPr>
            </a:lvl6pPr>
            <a:lvl7pPr marL="3038666" indent="-233744" defTabSz="467487" eaLnBrk="0" fontAlgn="base" hangingPunct="0">
              <a:spcBef>
                <a:spcPct val="30000"/>
              </a:spcBef>
              <a:spcAft>
                <a:spcPct val="0"/>
              </a:spcAft>
              <a:defRPr sz="1200">
                <a:solidFill>
                  <a:schemeClr val="tx1"/>
                </a:solidFill>
                <a:latin typeface="Calibri" charset="0"/>
                <a:ea typeface="MS PGothic" charset="-128"/>
              </a:defRPr>
            </a:lvl7pPr>
            <a:lvl8pPr marL="3506153" indent="-233744" defTabSz="467487" eaLnBrk="0" fontAlgn="base" hangingPunct="0">
              <a:spcBef>
                <a:spcPct val="30000"/>
              </a:spcBef>
              <a:spcAft>
                <a:spcPct val="0"/>
              </a:spcAft>
              <a:defRPr sz="1200">
                <a:solidFill>
                  <a:schemeClr val="tx1"/>
                </a:solidFill>
                <a:latin typeface="Calibri" charset="0"/>
                <a:ea typeface="MS PGothic" charset="-128"/>
              </a:defRPr>
            </a:lvl8pPr>
            <a:lvl9pPr marL="3973640" indent="-233744" defTabSz="467487"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07DA06E5-16B8-2848-9293-51BCC90576E4}" type="slidenum">
              <a:rPr lang="en-US" altLang="en-US"/>
              <a:pPr>
                <a:spcBef>
                  <a:spcPct val="0"/>
                </a:spcBef>
              </a:pPr>
              <a:t>20</a:t>
            </a:fld>
            <a:endParaRPr lang="en-US" altLang="en-US"/>
          </a:p>
        </p:txBody>
      </p:sp>
      <p:sp>
        <p:nvSpPr>
          <p:cNvPr id="5123" name="Rectangle 2"/>
          <p:cNvSpPr>
            <a:spLocks noGrp="1" noRot="1" noChangeAspect="1" noChangeArrowheads="1" noTextEdit="1"/>
          </p:cNvSpPr>
          <p:nvPr>
            <p:ph type="sldImg"/>
          </p:nvPr>
        </p:nvSpPr>
        <p:spPr bwMode="auto">
          <a:xfrm>
            <a:off x="1203325" y="700088"/>
            <a:ext cx="46513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4" name="Rectangle 3"/>
          <p:cNvSpPr>
            <a:spLocks noGrp="1" noChangeArrowheads="1"/>
          </p:cNvSpPr>
          <p:nvPr>
            <p:ph type="body" idx="1"/>
          </p:nvPr>
        </p:nvSpPr>
        <p:spPr bwMode="auto">
          <a:xfrm>
            <a:off x="705327" y="4421823"/>
            <a:ext cx="5642610" cy="41874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endParaRPr>
          </a:p>
        </p:txBody>
      </p:sp>
    </p:spTree>
    <p:extLst>
      <p:ext uri="{BB962C8B-B14F-4D97-AF65-F5344CB8AC3E}">
        <p14:creationId xmlns:p14="http://schemas.microsoft.com/office/powerpoint/2010/main" val="1300651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59666" indent="-292179">
              <a:spcBef>
                <a:spcPct val="30000"/>
              </a:spcBef>
              <a:defRPr sz="1200">
                <a:solidFill>
                  <a:schemeClr val="tx1"/>
                </a:solidFill>
                <a:latin typeface="Calibri" charset="0"/>
                <a:ea typeface="MS PGothic" charset="-128"/>
              </a:defRPr>
            </a:lvl2pPr>
            <a:lvl3pPr marL="1168718" indent="-233744">
              <a:spcBef>
                <a:spcPct val="30000"/>
              </a:spcBef>
              <a:defRPr sz="1200">
                <a:solidFill>
                  <a:schemeClr val="tx1"/>
                </a:solidFill>
                <a:latin typeface="Calibri" charset="0"/>
                <a:ea typeface="MS PGothic" charset="-128"/>
              </a:defRPr>
            </a:lvl3pPr>
            <a:lvl4pPr marL="1636205" indent="-233744">
              <a:spcBef>
                <a:spcPct val="30000"/>
              </a:spcBef>
              <a:defRPr sz="1200">
                <a:solidFill>
                  <a:schemeClr val="tx1"/>
                </a:solidFill>
                <a:latin typeface="Calibri" charset="0"/>
                <a:ea typeface="MS PGothic" charset="-128"/>
              </a:defRPr>
            </a:lvl4pPr>
            <a:lvl5pPr marL="2103692" indent="-233744">
              <a:spcBef>
                <a:spcPct val="30000"/>
              </a:spcBef>
              <a:defRPr sz="1200">
                <a:solidFill>
                  <a:schemeClr val="tx1"/>
                </a:solidFill>
                <a:latin typeface="Calibri" charset="0"/>
                <a:ea typeface="MS PGothic" charset="-128"/>
              </a:defRPr>
            </a:lvl5pPr>
            <a:lvl6pPr marL="2571179" indent="-233744" defTabSz="467487" eaLnBrk="0" fontAlgn="base" hangingPunct="0">
              <a:spcBef>
                <a:spcPct val="30000"/>
              </a:spcBef>
              <a:spcAft>
                <a:spcPct val="0"/>
              </a:spcAft>
              <a:defRPr sz="1200">
                <a:solidFill>
                  <a:schemeClr val="tx1"/>
                </a:solidFill>
                <a:latin typeface="Calibri" charset="0"/>
                <a:ea typeface="MS PGothic" charset="-128"/>
              </a:defRPr>
            </a:lvl6pPr>
            <a:lvl7pPr marL="3038666" indent="-233744" defTabSz="467487" eaLnBrk="0" fontAlgn="base" hangingPunct="0">
              <a:spcBef>
                <a:spcPct val="30000"/>
              </a:spcBef>
              <a:spcAft>
                <a:spcPct val="0"/>
              </a:spcAft>
              <a:defRPr sz="1200">
                <a:solidFill>
                  <a:schemeClr val="tx1"/>
                </a:solidFill>
                <a:latin typeface="Calibri" charset="0"/>
                <a:ea typeface="MS PGothic" charset="-128"/>
              </a:defRPr>
            </a:lvl7pPr>
            <a:lvl8pPr marL="3506153" indent="-233744" defTabSz="467487" eaLnBrk="0" fontAlgn="base" hangingPunct="0">
              <a:spcBef>
                <a:spcPct val="30000"/>
              </a:spcBef>
              <a:spcAft>
                <a:spcPct val="0"/>
              </a:spcAft>
              <a:defRPr sz="1200">
                <a:solidFill>
                  <a:schemeClr val="tx1"/>
                </a:solidFill>
                <a:latin typeface="Calibri" charset="0"/>
                <a:ea typeface="MS PGothic" charset="-128"/>
              </a:defRPr>
            </a:lvl8pPr>
            <a:lvl9pPr marL="3973640" indent="-233744" defTabSz="467487"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07DA06E5-16B8-2848-9293-51BCC90576E4}" type="slidenum">
              <a:rPr lang="en-US" altLang="en-US"/>
              <a:pPr>
                <a:spcBef>
                  <a:spcPct val="0"/>
                </a:spcBef>
              </a:pPr>
              <a:t>22</a:t>
            </a:fld>
            <a:endParaRPr lang="en-US" altLang="en-US"/>
          </a:p>
        </p:txBody>
      </p:sp>
      <p:sp>
        <p:nvSpPr>
          <p:cNvPr id="5123" name="Rectangle 2"/>
          <p:cNvSpPr>
            <a:spLocks noGrp="1" noRot="1" noChangeAspect="1" noChangeArrowheads="1" noTextEdit="1"/>
          </p:cNvSpPr>
          <p:nvPr>
            <p:ph type="sldImg"/>
          </p:nvPr>
        </p:nvSpPr>
        <p:spPr bwMode="auto">
          <a:xfrm>
            <a:off x="1203325" y="700088"/>
            <a:ext cx="46513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4" name="Rectangle 3"/>
          <p:cNvSpPr>
            <a:spLocks noGrp="1" noChangeArrowheads="1"/>
          </p:cNvSpPr>
          <p:nvPr>
            <p:ph type="body" idx="1"/>
          </p:nvPr>
        </p:nvSpPr>
        <p:spPr bwMode="auto">
          <a:xfrm>
            <a:off x="705327" y="4421823"/>
            <a:ext cx="5642610" cy="41874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endParaRPr>
          </a:p>
        </p:txBody>
      </p:sp>
    </p:spTree>
    <p:extLst>
      <p:ext uri="{BB962C8B-B14F-4D97-AF65-F5344CB8AC3E}">
        <p14:creationId xmlns:p14="http://schemas.microsoft.com/office/powerpoint/2010/main" val="16580988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a:defRPr sz="3600" baseline="0"/>
            </a:lvl1pPr>
          </a:lstStyle>
          <a:p>
            <a:r>
              <a:rPr lang="en-US" dirty="0"/>
              <a:t>SAMPLE TITLE</a:t>
            </a:r>
          </a:p>
        </p:txBody>
      </p:sp>
      <p:sp>
        <p:nvSpPr>
          <p:cNvPr id="3" name="Subtitle 2"/>
          <p:cNvSpPr>
            <a:spLocks noGrp="1"/>
          </p:cNvSpPr>
          <p:nvPr>
            <p:ph type="subTitle" idx="1" hasCustomPrompt="1"/>
          </p:nvPr>
        </p:nvSpPr>
        <p:spPr>
          <a:xfrm>
            <a:off x="1371600" y="3886200"/>
            <a:ext cx="6400800" cy="1344319"/>
          </a:xfrm>
        </p:spPr>
        <p:txBody>
          <a:bodyPr/>
          <a:lstStyle>
            <a:lvl1pPr marL="0" indent="0" algn="ctr">
              <a:buNone/>
              <a:defRPr>
                <a:solidFill>
                  <a:srgbClr val="6F868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Sample text or subtitle</a:t>
            </a:r>
          </a:p>
        </p:txBody>
      </p:sp>
      <p:pic>
        <p:nvPicPr>
          <p:cNvPr id="7" name="Picture 6"/>
          <p:cNvPicPr>
            <a:picLocks noChangeAspect="1"/>
          </p:cNvPicPr>
          <p:nvPr userDrawn="1"/>
        </p:nvPicPr>
        <p:blipFill>
          <a:blip r:embed="rId2"/>
          <a:stretch>
            <a:fillRect/>
          </a:stretch>
        </p:blipFill>
        <p:spPr>
          <a:xfrm>
            <a:off x="3446812" y="5729514"/>
            <a:ext cx="2256972" cy="1128486"/>
          </a:xfrm>
          <a:prstGeom prst="rect">
            <a:avLst/>
          </a:prstGeom>
        </p:spPr>
      </p:pic>
      <p:pic>
        <p:nvPicPr>
          <p:cNvPr id="8" name="Picture 7" descr="triangles_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68723" y="1977326"/>
            <a:ext cx="606552" cy="82296"/>
          </a:xfrm>
          <a:prstGeom prst="rect">
            <a:avLst/>
          </a:prstGeom>
        </p:spPr>
      </p:pic>
    </p:spTree>
    <p:extLst>
      <p:ext uri="{BB962C8B-B14F-4D97-AF65-F5344CB8AC3E}">
        <p14:creationId xmlns:p14="http://schemas.microsoft.com/office/powerpoint/2010/main" val="3313206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1214C19-7B70-E548-A608-340680BFD9AE}" type="slidenum">
              <a:rPr lang="en-US" smtClean="0"/>
              <a:t>‹#›</a:t>
            </a:fld>
            <a:endParaRPr lang="en-US"/>
          </a:p>
        </p:txBody>
      </p:sp>
      <p:sp>
        <p:nvSpPr>
          <p:cNvPr id="7" name="Title 1"/>
          <p:cNvSpPr>
            <a:spLocks noGrp="1"/>
          </p:cNvSpPr>
          <p:nvPr>
            <p:ph type="title" hasCustomPrompt="1"/>
          </p:nvPr>
        </p:nvSpPr>
        <p:spPr>
          <a:xfrm>
            <a:off x="685291" y="0"/>
            <a:ext cx="7772400" cy="1103313"/>
          </a:xfrm>
        </p:spPr>
        <p:txBody>
          <a:bodyPr/>
          <a:lstStyle>
            <a:lvl1pPr>
              <a:defRPr sz="2000" baseline="0">
                <a:solidFill>
                  <a:srgbClr val="0C234B"/>
                </a:solidFill>
              </a:defRPr>
            </a:lvl1pPr>
          </a:lstStyle>
          <a:p>
            <a:r>
              <a:rPr lang="en-US" dirty="0"/>
              <a:t>SAMPLE HEADER</a:t>
            </a:r>
          </a:p>
        </p:txBody>
      </p:sp>
      <p:sp>
        <p:nvSpPr>
          <p:cNvPr id="8" name="Text Placeholder 2"/>
          <p:cNvSpPr>
            <a:spLocks noGrp="1"/>
          </p:cNvSpPr>
          <p:nvPr>
            <p:ph idx="1"/>
          </p:nvPr>
        </p:nvSpPr>
        <p:spPr>
          <a:xfrm>
            <a:off x="765443" y="2240801"/>
            <a:ext cx="3599264" cy="2971732"/>
          </a:xfrm>
          <a:prstGeom prst="rect">
            <a:avLst/>
          </a:prstGeom>
        </p:spPr>
        <p:txBody>
          <a:bodyPr vert="horz" lIns="91440" tIns="45720" rIns="91440" bIns="45720" rtlCol="0">
            <a:normAutofit/>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p:cNvSpPr>
            <a:spLocks noGrp="1"/>
          </p:cNvSpPr>
          <p:nvPr>
            <p:ph idx="13"/>
          </p:nvPr>
        </p:nvSpPr>
        <p:spPr>
          <a:xfrm>
            <a:off x="4723271" y="2240801"/>
            <a:ext cx="3599264" cy="2971732"/>
          </a:xfrm>
          <a:prstGeom prst="rect">
            <a:avLst/>
          </a:prstGeom>
        </p:spPr>
        <p:txBody>
          <a:bodyPr vert="horz" lIns="91440" tIns="45720" rIns="91440" bIns="45720" rtlCol="0">
            <a:normAutofit/>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61204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ragraph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1214C19-7B70-E548-A608-340680BFD9AE}" type="slidenum">
              <a:rPr lang="en-US" smtClean="0"/>
              <a:t>‹#›</a:t>
            </a:fld>
            <a:endParaRPr lang="en-US"/>
          </a:p>
        </p:txBody>
      </p:sp>
      <p:sp>
        <p:nvSpPr>
          <p:cNvPr id="7" name="Title 1"/>
          <p:cNvSpPr txBox="1">
            <a:spLocks/>
          </p:cNvSpPr>
          <p:nvPr userDrawn="1"/>
        </p:nvSpPr>
        <p:spPr>
          <a:xfrm>
            <a:off x="685291" y="0"/>
            <a:ext cx="7772400" cy="11033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000" b="1" kern="1200" baseline="0">
                <a:solidFill>
                  <a:srgbClr val="FFFFFF"/>
                </a:solidFill>
                <a:latin typeface="Verdana"/>
                <a:ea typeface="+mj-ea"/>
                <a:cs typeface="Verdana"/>
              </a:defRPr>
            </a:lvl1pPr>
          </a:lstStyle>
          <a:p>
            <a:r>
              <a:rPr lang="en-US" dirty="0">
                <a:solidFill>
                  <a:srgbClr val="0C234B"/>
                </a:solidFill>
              </a:rPr>
              <a:t>SAMPLE HEADER</a:t>
            </a:r>
          </a:p>
        </p:txBody>
      </p:sp>
      <p:sp>
        <p:nvSpPr>
          <p:cNvPr id="8" name="Text Placeholder 2"/>
          <p:cNvSpPr>
            <a:spLocks noGrp="1"/>
          </p:cNvSpPr>
          <p:nvPr>
            <p:ph idx="1" hasCustomPrompt="1"/>
          </p:nvPr>
        </p:nvSpPr>
        <p:spPr>
          <a:xfrm>
            <a:off x="930172" y="2696278"/>
            <a:ext cx="3845859" cy="1418046"/>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sz="1400" b="0" i="0"/>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a:t>Sample Basic Paragraph.</a:t>
            </a:r>
            <a:r>
              <a:rPr lang="en-US" baseline="0" dirty="0"/>
              <a:t> </a:t>
            </a:r>
            <a:r>
              <a:rPr lang="en-US" dirty="0"/>
              <a:t>This is what the text would look</a:t>
            </a:r>
            <a:r>
              <a:rPr lang="en-US" baseline="0" dirty="0"/>
              <a:t> like in a paragraph. This is what the text would look like in a paragraph. This is what the text would look like.</a:t>
            </a:r>
            <a:endParaRPr lang="en-US" dirty="0"/>
          </a:p>
          <a:p>
            <a:pPr lvl="0"/>
            <a:endParaRPr lang="en-US" dirty="0"/>
          </a:p>
        </p:txBody>
      </p:sp>
      <p:sp>
        <p:nvSpPr>
          <p:cNvPr id="9" name="Text Placeholder 2"/>
          <p:cNvSpPr>
            <a:spLocks noGrp="1"/>
          </p:cNvSpPr>
          <p:nvPr>
            <p:ph idx="11" hasCustomPrompt="1"/>
          </p:nvPr>
        </p:nvSpPr>
        <p:spPr>
          <a:xfrm>
            <a:off x="909957" y="2355445"/>
            <a:ext cx="3845859" cy="353163"/>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sz="1800" b="0" i="0">
                <a:solidFill>
                  <a:srgbClr val="AB0520"/>
                </a:solidFill>
              </a:defRPr>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a:t>PARAGRAPH TITLE</a:t>
            </a:r>
          </a:p>
        </p:txBody>
      </p:sp>
    </p:spTree>
    <p:extLst>
      <p:ext uri="{BB962C8B-B14F-4D97-AF65-F5344CB8AC3E}">
        <p14:creationId xmlns:p14="http://schemas.microsoft.com/office/powerpoint/2010/main" val="2575920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Paragraph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1214C19-7B70-E548-A608-340680BFD9AE}" type="slidenum">
              <a:rPr lang="en-US" smtClean="0"/>
              <a:t>‹#›</a:t>
            </a:fld>
            <a:endParaRPr lang="en-US"/>
          </a:p>
        </p:txBody>
      </p:sp>
      <p:sp>
        <p:nvSpPr>
          <p:cNvPr id="8" name="Title 1"/>
          <p:cNvSpPr txBox="1">
            <a:spLocks/>
          </p:cNvSpPr>
          <p:nvPr userDrawn="1"/>
        </p:nvSpPr>
        <p:spPr>
          <a:xfrm>
            <a:off x="685291" y="0"/>
            <a:ext cx="7772400" cy="11033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000" b="1" kern="1200" baseline="0">
                <a:solidFill>
                  <a:srgbClr val="FFFFFF"/>
                </a:solidFill>
                <a:latin typeface="Verdana"/>
                <a:ea typeface="+mj-ea"/>
                <a:cs typeface="Verdana"/>
              </a:defRPr>
            </a:lvl1pPr>
          </a:lstStyle>
          <a:p>
            <a:r>
              <a:rPr lang="en-US" dirty="0">
                <a:solidFill>
                  <a:srgbClr val="0C234B"/>
                </a:solidFill>
              </a:rPr>
              <a:t>SAMPLE HEADER</a:t>
            </a:r>
          </a:p>
        </p:txBody>
      </p:sp>
      <p:sp>
        <p:nvSpPr>
          <p:cNvPr id="10" name="Text Placeholder 2"/>
          <p:cNvSpPr>
            <a:spLocks noGrp="1"/>
          </p:cNvSpPr>
          <p:nvPr>
            <p:ph idx="1" hasCustomPrompt="1"/>
          </p:nvPr>
        </p:nvSpPr>
        <p:spPr>
          <a:xfrm>
            <a:off x="987377" y="2003330"/>
            <a:ext cx="3377331" cy="2929562"/>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a:t>Sample Basic Paragraph.</a:t>
            </a:r>
            <a:r>
              <a:rPr lang="en-US" baseline="0" dirty="0"/>
              <a:t> </a:t>
            </a:r>
            <a:r>
              <a:rPr lang="en-US" dirty="0"/>
              <a:t>This is what the text would look</a:t>
            </a:r>
            <a:r>
              <a:rPr lang="en-US" baseline="0" dirty="0"/>
              <a:t> like in a paragraph. This is what the text would look like in a paragraph. This is what the text would look like.</a:t>
            </a:r>
            <a:endParaRPr lang="en-US" dirty="0"/>
          </a:p>
          <a:p>
            <a:pPr lvl="0"/>
            <a:endParaRPr lang="en-US" dirty="0"/>
          </a:p>
        </p:txBody>
      </p:sp>
      <p:sp>
        <p:nvSpPr>
          <p:cNvPr id="11" name="Text Placeholder 2"/>
          <p:cNvSpPr>
            <a:spLocks noGrp="1"/>
          </p:cNvSpPr>
          <p:nvPr>
            <p:ph idx="13" hasCustomPrompt="1"/>
          </p:nvPr>
        </p:nvSpPr>
        <p:spPr>
          <a:xfrm>
            <a:off x="4772589" y="2003330"/>
            <a:ext cx="3377331" cy="2929562"/>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a:t>Sample Basic Paragraph.</a:t>
            </a:r>
            <a:r>
              <a:rPr lang="en-US" baseline="0" dirty="0"/>
              <a:t> </a:t>
            </a:r>
            <a:r>
              <a:rPr lang="en-US" dirty="0"/>
              <a:t>This is what the text would look</a:t>
            </a:r>
            <a:r>
              <a:rPr lang="en-US" baseline="0" dirty="0"/>
              <a:t> like in a paragraph. This is what the text would look like in a paragraph. This is what the text would look like.</a:t>
            </a:r>
            <a:endParaRPr lang="en-US" dirty="0"/>
          </a:p>
          <a:p>
            <a:pPr lvl="0"/>
            <a:endParaRPr lang="en-US" dirty="0"/>
          </a:p>
        </p:txBody>
      </p:sp>
    </p:spTree>
    <p:extLst>
      <p:ext uri="{BB962C8B-B14F-4D97-AF65-F5344CB8AC3E}">
        <p14:creationId xmlns:p14="http://schemas.microsoft.com/office/powerpoint/2010/main" val="1843236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 Slide">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F1214C19-7B70-E548-A608-340680BFD9AE}" type="slidenum">
              <a:rPr lang="en-US" smtClean="0"/>
              <a:t>‹#›</a:t>
            </a:fld>
            <a:endParaRPr lang="en-US"/>
          </a:p>
        </p:txBody>
      </p:sp>
      <p:sp>
        <p:nvSpPr>
          <p:cNvPr id="10" name="Title 1"/>
          <p:cNvSpPr txBox="1">
            <a:spLocks/>
          </p:cNvSpPr>
          <p:nvPr userDrawn="1"/>
        </p:nvSpPr>
        <p:spPr>
          <a:xfrm>
            <a:off x="685291" y="0"/>
            <a:ext cx="7772400" cy="11033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000" b="1" kern="1200" baseline="0">
                <a:solidFill>
                  <a:srgbClr val="FFFFFF"/>
                </a:solidFill>
                <a:latin typeface="Verdana"/>
                <a:ea typeface="+mj-ea"/>
                <a:cs typeface="Verdana"/>
              </a:defRPr>
            </a:lvl1pPr>
          </a:lstStyle>
          <a:p>
            <a:r>
              <a:rPr lang="en-US" dirty="0">
                <a:solidFill>
                  <a:srgbClr val="0C234B"/>
                </a:solidFill>
              </a:rPr>
              <a:t>SAMPLE HEADER</a:t>
            </a:r>
          </a:p>
        </p:txBody>
      </p:sp>
      <p:sp>
        <p:nvSpPr>
          <p:cNvPr id="11" name="Content Placeholder 2"/>
          <p:cNvSpPr>
            <a:spLocks noGrp="1"/>
          </p:cNvSpPr>
          <p:nvPr>
            <p:ph sz="half" idx="1"/>
          </p:nvPr>
        </p:nvSpPr>
        <p:spPr>
          <a:xfrm>
            <a:off x="1209963" y="2875352"/>
            <a:ext cx="6467763" cy="1314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Tree>
    <p:extLst>
      <p:ext uri="{BB962C8B-B14F-4D97-AF65-F5344CB8AC3E}">
        <p14:creationId xmlns:p14="http://schemas.microsoft.com/office/powerpoint/2010/main" val="1606972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with Caption">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214C19-7B70-E548-A608-340680BFD9AE}" type="slidenum">
              <a:rPr lang="en-US" smtClean="0"/>
              <a:t>‹#›</a:t>
            </a:fld>
            <a:endParaRPr lang="en-US"/>
          </a:p>
        </p:txBody>
      </p:sp>
      <p:sp>
        <p:nvSpPr>
          <p:cNvPr id="6" name="Title 1"/>
          <p:cNvSpPr txBox="1">
            <a:spLocks/>
          </p:cNvSpPr>
          <p:nvPr userDrawn="1"/>
        </p:nvSpPr>
        <p:spPr>
          <a:xfrm>
            <a:off x="685291" y="0"/>
            <a:ext cx="7772400" cy="11033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000" b="1" kern="1200" baseline="0">
                <a:solidFill>
                  <a:srgbClr val="FFFFFF"/>
                </a:solidFill>
                <a:latin typeface="Verdana"/>
                <a:ea typeface="+mj-ea"/>
                <a:cs typeface="Verdana"/>
              </a:defRPr>
            </a:lvl1pPr>
          </a:lstStyle>
          <a:p>
            <a:r>
              <a:rPr lang="en-US" dirty="0">
                <a:solidFill>
                  <a:srgbClr val="0C234B"/>
                </a:solidFill>
              </a:rPr>
              <a:t>SAMPLE HEADER</a:t>
            </a:r>
          </a:p>
        </p:txBody>
      </p:sp>
      <p:sp>
        <p:nvSpPr>
          <p:cNvPr id="7" name="Picture Placeholder 2"/>
          <p:cNvSpPr>
            <a:spLocks noGrp="1"/>
          </p:cNvSpPr>
          <p:nvPr>
            <p:ph type="pic" idx="1"/>
          </p:nvPr>
        </p:nvSpPr>
        <p:spPr>
          <a:xfrm>
            <a:off x="1792288" y="1829440"/>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hasCustomPrompt="1"/>
          </p:nvPr>
        </p:nvSpPr>
        <p:spPr>
          <a:xfrm>
            <a:off x="1792288" y="4938724"/>
            <a:ext cx="5486400" cy="400870"/>
          </a:xfrm>
        </p:spPr>
        <p:txBody>
          <a:bodyPr/>
          <a:lstStyle>
            <a:lvl1pPr marL="0" indent="0">
              <a:buNone/>
              <a:defRPr sz="1200">
                <a:solidFill>
                  <a:srgbClr val="6F868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IMAGE CAPTION</a:t>
            </a:r>
          </a:p>
        </p:txBody>
      </p:sp>
    </p:spTree>
    <p:extLst>
      <p:ext uri="{BB962C8B-B14F-4D97-AF65-F5344CB8AC3E}">
        <p14:creationId xmlns:p14="http://schemas.microsoft.com/office/powerpoint/2010/main" val="2356050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Aligned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214C19-7B70-E548-A608-340680BFD9AE}" type="slidenum">
              <a:rPr lang="en-US" smtClean="0"/>
              <a:t>‹#›</a:t>
            </a:fld>
            <a:endParaRPr lang="en-US"/>
          </a:p>
        </p:txBody>
      </p:sp>
      <p:sp>
        <p:nvSpPr>
          <p:cNvPr id="5" name="Title 1"/>
          <p:cNvSpPr>
            <a:spLocks noGrp="1"/>
          </p:cNvSpPr>
          <p:nvPr>
            <p:ph type="title" hasCustomPrompt="1"/>
          </p:nvPr>
        </p:nvSpPr>
        <p:spPr>
          <a:xfrm>
            <a:off x="685291" y="0"/>
            <a:ext cx="7772400" cy="1103313"/>
          </a:xfrm>
        </p:spPr>
        <p:txBody>
          <a:bodyPr/>
          <a:lstStyle>
            <a:lvl1pPr>
              <a:defRPr sz="2000" baseline="0">
                <a:solidFill>
                  <a:srgbClr val="0C234B"/>
                </a:solidFill>
              </a:defRPr>
            </a:lvl1pPr>
          </a:lstStyle>
          <a:p>
            <a:r>
              <a:rPr lang="en-US" dirty="0"/>
              <a:t>SAMPLE HEADER</a:t>
            </a:r>
          </a:p>
        </p:txBody>
      </p:sp>
      <p:sp>
        <p:nvSpPr>
          <p:cNvPr id="6" name="Text Placeholder 2"/>
          <p:cNvSpPr>
            <a:spLocks noGrp="1"/>
          </p:cNvSpPr>
          <p:nvPr>
            <p:ph idx="1" hasCustomPrompt="1"/>
          </p:nvPr>
        </p:nvSpPr>
        <p:spPr>
          <a:xfrm>
            <a:off x="679135" y="1843553"/>
            <a:ext cx="2255330" cy="2219550"/>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sz="1400" b="0" i="0"/>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a:t>Sample Basic Paragraph.</a:t>
            </a:r>
            <a:r>
              <a:rPr lang="en-US" baseline="0" dirty="0"/>
              <a:t> </a:t>
            </a:r>
            <a:r>
              <a:rPr lang="en-US" dirty="0"/>
              <a:t>This is what the text would look</a:t>
            </a:r>
            <a:r>
              <a:rPr lang="en-US" baseline="0" dirty="0"/>
              <a:t> like in a paragraph. This is what the text would look like in a paragraph. This is what the text would look like.</a:t>
            </a:r>
            <a:endParaRPr lang="en-US" dirty="0"/>
          </a:p>
          <a:p>
            <a:pPr lvl="0"/>
            <a:endParaRPr lang="en-US" dirty="0"/>
          </a:p>
        </p:txBody>
      </p:sp>
      <p:sp>
        <p:nvSpPr>
          <p:cNvPr id="7" name="Picture Placeholder 2"/>
          <p:cNvSpPr>
            <a:spLocks noGrp="1"/>
          </p:cNvSpPr>
          <p:nvPr>
            <p:ph type="pic" idx="11"/>
          </p:nvPr>
        </p:nvSpPr>
        <p:spPr>
          <a:xfrm>
            <a:off x="3049915" y="1921673"/>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hasCustomPrompt="1"/>
          </p:nvPr>
        </p:nvSpPr>
        <p:spPr>
          <a:xfrm>
            <a:off x="3049915" y="5030957"/>
            <a:ext cx="5486400" cy="400870"/>
          </a:xfrm>
        </p:spPr>
        <p:txBody>
          <a:bodyPr/>
          <a:lstStyle>
            <a:lvl1pPr marL="0" indent="0">
              <a:buNone/>
              <a:defRPr sz="1200">
                <a:solidFill>
                  <a:srgbClr val="6F868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IMAGE CAPTION</a:t>
            </a:r>
          </a:p>
        </p:txBody>
      </p:sp>
    </p:spTree>
    <p:extLst>
      <p:ext uri="{BB962C8B-B14F-4D97-AF65-F5344CB8AC3E}">
        <p14:creationId xmlns:p14="http://schemas.microsoft.com/office/powerpoint/2010/main" val="791247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1214C19-7B70-E548-A608-340680BFD9AE}" type="slidenum">
              <a:rPr lang="en-US" smtClean="0"/>
              <a:t>‹#›</a:t>
            </a:fld>
            <a:endParaRPr lang="en-US"/>
          </a:p>
        </p:txBody>
      </p:sp>
    </p:spTree>
    <p:extLst>
      <p:ext uri="{BB962C8B-B14F-4D97-AF65-F5344CB8AC3E}">
        <p14:creationId xmlns:p14="http://schemas.microsoft.com/office/powerpoint/2010/main" val="197915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F90E035-BAAD-6C40-A177-803251E59D86}" type="datetimeFigureOut">
              <a:rPr lang="en-US" altLang="en-US"/>
              <a:pPr>
                <a:defRPr/>
              </a:pPr>
              <a:t>3/14/2019</a:t>
            </a:fld>
            <a:endParaRPr lang="en-US" alt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95AF40F-A19B-604C-9DE9-6E5C21F38507}" type="slidenum">
              <a:rPr lang="en-US" altLang="en-US"/>
              <a:pPr>
                <a:defRPr/>
              </a:pPr>
              <a:t>‹#›</a:t>
            </a:fld>
            <a:endParaRPr lang="en-US" altLang="en-US"/>
          </a:p>
        </p:txBody>
      </p:sp>
    </p:spTree>
    <p:extLst>
      <p:ext uri="{BB962C8B-B14F-4D97-AF65-F5344CB8AC3E}">
        <p14:creationId xmlns:p14="http://schemas.microsoft.com/office/powerpoint/2010/main" val="1420250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triangle_page#.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343400" y="6619893"/>
            <a:ext cx="435864" cy="240792"/>
          </a:xfrm>
          <a:prstGeom prst="rect">
            <a:avLst/>
          </a:prstGeom>
        </p:spPr>
      </p:pic>
      <p:sp>
        <p:nvSpPr>
          <p:cNvPr id="2" name="Title Placeholder 1"/>
          <p:cNvSpPr>
            <a:spLocks noGrp="1"/>
          </p:cNvSpPr>
          <p:nvPr>
            <p:ph type="title"/>
          </p:nvPr>
        </p:nvSpPr>
        <p:spPr>
          <a:xfrm>
            <a:off x="457200" y="2551231"/>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18163" y="3885257"/>
            <a:ext cx="6946430" cy="14412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361576" y="6558724"/>
            <a:ext cx="398874" cy="365125"/>
          </a:xfrm>
          <a:prstGeom prst="rect">
            <a:avLst/>
          </a:prstGeom>
        </p:spPr>
        <p:txBody>
          <a:bodyPr vert="horz" lIns="91440" tIns="45720" rIns="91440" bIns="45720" rtlCol="0" anchor="ctr"/>
          <a:lstStyle>
            <a:lvl1pPr algn="ctr">
              <a:defRPr sz="1200">
                <a:solidFill>
                  <a:srgbClr val="FFFFFF"/>
                </a:solidFill>
              </a:defRPr>
            </a:lvl1pPr>
          </a:lstStyle>
          <a:p>
            <a:fld id="{F1214C19-7B70-E548-A608-340680BFD9AE}" type="slidenum">
              <a:rPr lang="en-US" smtClean="0"/>
              <a:pPr/>
              <a:t>‹#›</a:t>
            </a:fld>
            <a:endParaRPr lang="en-US" dirty="0"/>
          </a:p>
        </p:txBody>
      </p:sp>
    </p:spTree>
    <p:extLst>
      <p:ext uri="{BB962C8B-B14F-4D97-AF65-F5344CB8AC3E}">
        <p14:creationId xmlns:p14="http://schemas.microsoft.com/office/powerpoint/2010/main" val="1802591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3600" b="1" kern="1200">
          <a:solidFill>
            <a:srgbClr val="0C234B"/>
          </a:solidFill>
          <a:latin typeface="Verdana"/>
          <a:ea typeface="+mj-ea"/>
          <a:cs typeface="Verdana"/>
        </a:defRPr>
      </a:lvl1pPr>
    </p:titleStyle>
    <p:bodyStyle>
      <a:lvl1pPr marL="342900" indent="-342900" algn="ctr" defTabSz="457200" rtl="0" eaLnBrk="1" latinLnBrk="0" hangingPunct="1">
        <a:spcBef>
          <a:spcPct val="20000"/>
        </a:spcBef>
        <a:buClr>
          <a:srgbClr val="AB0520"/>
        </a:buClr>
        <a:buFont typeface="Arial"/>
        <a:buChar char="•"/>
        <a:defRPr sz="2000" kern="1200">
          <a:solidFill>
            <a:srgbClr val="6F868D"/>
          </a:solidFill>
          <a:latin typeface="Verdana"/>
          <a:ea typeface="+mn-ea"/>
          <a:cs typeface="Verdana"/>
        </a:defRPr>
      </a:lvl1pPr>
      <a:lvl2pPr marL="742950" indent="-285750" algn="ctr" defTabSz="457200" rtl="0" eaLnBrk="1" latinLnBrk="0" hangingPunct="1">
        <a:spcBef>
          <a:spcPct val="20000"/>
        </a:spcBef>
        <a:buClr>
          <a:srgbClr val="AB0520"/>
        </a:buClr>
        <a:buFont typeface="Arial"/>
        <a:buChar char="•"/>
        <a:defRPr sz="1600" kern="1200">
          <a:solidFill>
            <a:srgbClr val="6F868D"/>
          </a:solidFill>
          <a:latin typeface="Verdana"/>
          <a:ea typeface="+mn-ea"/>
          <a:cs typeface="Verdana"/>
        </a:defRPr>
      </a:lvl2pPr>
      <a:lvl3pPr marL="1143000" indent="-228600" algn="ctr" defTabSz="457200" rtl="0" eaLnBrk="1" latinLnBrk="0" hangingPunct="1">
        <a:spcBef>
          <a:spcPct val="20000"/>
        </a:spcBef>
        <a:buClr>
          <a:srgbClr val="AB0520"/>
        </a:buClr>
        <a:buFont typeface="Arial"/>
        <a:buChar char="•"/>
        <a:defRPr sz="1200" kern="1200">
          <a:solidFill>
            <a:srgbClr val="6F868D"/>
          </a:solidFill>
          <a:latin typeface="Verdana"/>
          <a:ea typeface="+mn-ea"/>
          <a:cs typeface="Verdana"/>
        </a:defRPr>
      </a:lvl3pPr>
      <a:lvl4pPr marL="1600200" indent="-228600" algn="ctr" defTabSz="457200" rtl="0" eaLnBrk="1" latinLnBrk="0" hangingPunct="1">
        <a:spcBef>
          <a:spcPct val="20000"/>
        </a:spcBef>
        <a:buClr>
          <a:srgbClr val="AB0520"/>
        </a:buClr>
        <a:buFont typeface="Arial"/>
        <a:buChar char="•"/>
        <a:defRPr sz="1200" kern="1200">
          <a:solidFill>
            <a:srgbClr val="6F868D"/>
          </a:solidFill>
          <a:latin typeface="Verdana"/>
          <a:ea typeface="+mn-ea"/>
          <a:cs typeface="Verdana"/>
        </a:defRPr>
      </a:lvl4pPr>
      <a:lvl5pPr marL="2057400" indent="-228600" algn="ctr" defTabSz="457200" rtl="0" eaLnBrk="1" latinLnBrk="0" hangingPunct="1">
        <a:spcBef>
          <a:spcPct val="20000"/>
        </a:spcBef>
        <a:buClr>
          <a:srgbClr val="AB0520"/>
        </a:buClr>
        <a:buFont typeface="Arial"/>
        <a:buChar char="•"/>
        <a:defRPr sz="1200" kern="1200">
          <a:solidFill>
            <a:srgbClr val="6F868D"/>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teachingprotocol.oia.arizona.ed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2.xml"/><Relationship Id="rId5" Type="http://schemas.openxmlformats.org/officeDocument/2006/relationships/image" Target="../media/image7.PNG"/><Relationship Id="rId4" Type="http://schemas.openxmlformats.org/officeDocument/2006/relationships/hyperlink" Target="mailto:rperez@email.arizona.edu"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3.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4.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5.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ags" Target="../tags/tag6.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7.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8.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cals.arizona.edu/about/workplace/promotion/guidelines-criteria/appendixa"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facultyaffairs.arizona.edu/content/about-promoti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oia.arizona.edu/"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79479"/>
            <a:ext cx="7772400" cy="2120971"/>
          </a:xfrm>
        </p:spPr>
        <p:txBody>
          <a:bodyPr>
            <a:normAutofit/>
          </a:bodyPr>
          <a:lstStyle/>
          <a:p>
            <a:r>
              <a:rPr lang="en-US" sz="4000" dirty="0"/>
              <a:t>USING TEACHING AND OUTREACH PORTFOLIOS TO DOCUMENT IMPACT</a:t>
            </a:r>
          </a:p>
        </p:txBody>
      </p:sp>
      <p:sp>
        <p:nvSpPr>
          <p:cNvPr id="3" name="Subtitle 2"/>
          <p:cNvSpPr>
            <a:spLocks noGrp="1"/>
          </p:cNvSpPr>
          <p:nvPr>
            <p:ph type="subTitle" idx="1"/>
          </p:nvPr>
        </p:nvSpPr>
        <p:spPr>
          <a:xfrm>
            <a:off x="685799" y="3886200"/>
            <a:ext cx="7862299" cy="1344319"/>
          </a:xfrm>
        </p:spPr>
        <p:txBody>
          <a:bodyPr>
            <a:noAutofit/>
          </a:bodyPr>
          <a:lstStyle/>
          <a:p>
            <a:r>
              <a:rPr lang="en-US" sz="2800" dirty="0">
                <a:solidFill>
                  <a:schemeClr val="tx1">
                    <a:lumMod val="65000"/>
                    <a:lumOff val="35000"/>
                  </a:schemeClr>
                </a:solidFill>
              </a:rPr>
              <a:t>Monday, April 23, 2018</a:t>
            </a:r>
          </a:p>
        </p:txBody>
      </p:sp>
    </p:spTree>
    <p:extLst>
      <p:ext uri="{BB962C8B-B14F-4D97-AF65-F5344CB8AC3E}">
        <p14:creationId xmlns:p14="http://schemas.microsoft.com/office/powerpoint/2010/main" val="3926322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473" y="256853"/>
            <a:ext cx="8141896" cy="1307628"/>
          </a:xfrm>
        </p:spPr>
        <p:txBody>
          <a:bodyPr>
            <a:normAutofit/>
          </a:bodyPr>
          <a:lstStyle/>
          <a:p>
            <a:r>
              <a:rPr lang="en-US" sz="2800" dirty="0"/>
              <a:t>PEER REVIEW PROTOCOL</a:t>
            </a:r>
            <a:endParaRPr lang="en-US" sz="2800" i="1" dirty="0"/>
          </a:p>
        </p:txBody>
      </p:sp>
      <p:sp>
        <p:nvSpPr>
          <p:cNvPr id="7" name="Content Placeholder 6"/>
          <p:cNvSpPr>
            <a:spLocks noGrp="1"/>
          </p:cNvSpPr>
          <p:nvPr>
            <p:ph idx="1"/>
          </p:nvPr>
        </p:nvSpPr>
        <p:spPr>
          <a:xfrm>
            <a:off x="523473" y="1681964"/>
            <a:ext cx="8141896" cy="4207848"/>
          </a:xfrm>
        </p:spPr>
        <p:txBody>
          <a:bodyPr>
            <a:noAutofit/>
          </a:bodyPr>
          <a:lstStyle/>
          <a:p>
            <a:pPr>
              <a:spcBef>
                <a:spcPts val="0"/>
              </a:spcBef>
              <a:spcAft>
                <a:spcPts val="2400"/>
              </a:spcAft>
            </a:pPr>
            <a:r>
              <a:rPr lang="en-US" sz="2400" dirty="0">
                <a:solidFill>
                  <a:schemeClr val="tx1">
                    <a:lumMod val="65000"/>
                    <a:lumOff val="35000"/>
                  </a:schemeClr>
                </a:solidFill>
              </a:rPr>
              <a:t>Section 7: Evaluation of Teaching &amp; Teaching Portfolio</a:t>
            </a:r>
          </a:p>
          <a:p>
            <a:pPr lvl="1">
              <a:spcBef>
                <a:spcPts val="0"/>
              </a:spcBef>
              <a:spcAft>
                <a:spcPts val="2400"/>
              </a:spcAft>
            </a:pPr>
            <a:r>
              <a:rPr lang="en-US" sz="2400" dirty="0">
                <a:solidFill>
                  <a:schemeClr val="tx1">
                    <a:lumMod val="65000"/>
                    <a:lumOff val="35000"/>
                  </a:schemeClr>
                </a:solidFill>
              </a:rPr>
              <a:t>Classroom Observation Reports </a:t>
            </a:r>
          </a:p>
          <a:p>
            <a:pPr lvl="2">
              <a:spcBef>
                <a:spcPts val="0"/>
              </a:spcBef>
              <a:spcAft>
                <a:spcPts val="2400"/>
              </a:spcAft>
            </a:pPr>
            <a:r>
              <a:rPr lang="en-US" sz="2400" dirty="0">
                <a:solidFill>
                  <a:schemeClr val="tx1">
                    <a:lumMod val="65000"/>
                    <a:lumOff val="35000"/>
                  </a:schemeClr>
                </a:solidFill>
              </a:rPr>
              <a:t>On letterhead, dated, and signed by reviewer(s)</a:t>
            </a:r>
          </a:p>
        </p:txBody>
      </p:sp>
      <p:sp>
        <p:nvSpPr>
          <p:cNvPr id="4" name="TextBox 3"/>
          <p:cNvSpPr txBox="1"/>
          <p:nvPr/>
        </p:nvSpPr>
        <p:spPr>
          <a:xfrm>
            <a:off x="666974" y="4794250"/>
            <a:ext cx="7998395" cy="461665"/>
          </a:xfrm>
          <a:prstGeom prst="rect">
            <a:avLst/>
          </a:prstGeom>
          <a:noFill/>
        </p:spPr>
        <p:txBody>
          <a:bodyPr wrap="square" rtlCol="0">
            <a:spAutoFit/>
          </a:bodyPr>
          <a:lstStyle/>
          <a:p>
            <a:r>
              <a:rPr lang="en-US" sz="2400" dirty="0">
                <a:solidFill>
                  <a:schemeClr val="tx1">
                    <a:lumMod val="65000"/>
                    <a:lumOff val="35000"/>
                  </a:schemeClr>
                </a:solidFill>
                <a:latin typeface="Verdana" charset="0"/>
                <a:ea typeface="Verdana" charset="0"/>
                <a:cs typeface="Verdana" charset="0"/>
              </a:rPr>
              <a:t>OIA Resource:  </a:t>
            </a:r>
            <a:r>
              <a:rPr lang="en-US" sz="2400" dirty="0">
                <a:solidFill>
                  <a:schemeClr val="tx1">
                    <a:lumMod val="65000"/>
                    <a:lumOff val="35000"/>
                  </a:schemeClr>
                </a:solidFill>
                <a:latin typeface="Verdana" charset="0"/>
                <a:ea typeface="Verdana" charset="0"/>
                <a:cs typeface="Verdana" charset="0"/>
                <a:hlinkClick r:id="rId2"/>
              </a:rPr>
              <a:t>Peer Review of Teaching Protocol</a:t>
            </a:r>
            <a:endParaRPr lang="en-US" sz="2400" dirty="0">
              <a:solidFill>
                <a:schemeClr val="tx1">
                  <a:lumMod val="65000"/>
                  <a:lumOff val="35000"/>
                </a:schemeClr>
              </a:solidFill>
              <a:latin typeface="Verdana" charset="0"/>
              <a:ea typeface="Verdana" charset="0"/>
              <a:cs typeface="Verdana" charset="0"/>
            </a:endParaRPr>
          </a:p>
        </p:txBody>
      </p:sp>
    </p:spTree>
    <p:extLst>
      <p:ext uri="{BB962C8B-B14F-4D97-AF65-F5344CB8AC3E}">
        <p14:creationId xmlns:p14="http://schemas.microsoft.com/office/powerpoint/2010/main" val="1228520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473" y="256853"/>
            <a:ext cx="8141896" cy="1307628"/>
          </a:xfrm>
        </p:spPr>
        <p:txBody>
          <a:bodyPr>
            <a:normAutofit/>
          </a:bodyPr>
          <a:lstStyle/>
          <a:p>
            <a:r>
              <a:rPr lang="en-US" sz="2800" dirty="0"/>
              <a:t>EVALUATING TEACHING PORTFOLIOS</a:t>
            </a:r>
            <a:endParaRPr lang="en-US" sz="2800" i="1" dirty="0"/>
          </a:p>
        </p:txBody>
      </p:sp>
      <p:sp>
        <p:nvSpPr>
          <p:cNvPr id="7" name="Content Placeholder 6"/>
          <p:cNvSpPr>
            <a:spLocks noGrp="1"/>
          </p:cNvSpPr>
          <p:nvPr>
            <p:ph idx="1"/>
          </p:nvPr>
        </p:nvSpPr>
        <p:spPr>
          <a:xfrm>
            <a:off x="523473" y="1872464"/>
            <a:ext cx="8141896" cy="4207848"/>
          </a:xfrm>
        </p:spPr>
        <p:txBody>
          <a:bodyPr>
            <a:noAutofit/>
          </a:bodyPr>
          <a:lstStyle/>
          <a:p>
            <a:pPr>
              <a:spcBef>
                <a:spcPts val="0"/>
              </a:spcBef>
              <a:spcAft>
                <a:spcPts val="2400"/>
              </a:spcAft>
            </a:pPr>
            <a:r>
              <a:rPr lang="en-US" sz="2400" dirty="0">
                <a:solidFill>
                  <a:schemeClr val="tx1">
                    <a:lumMod val="65000"/>
                    <a:lumOff val="35000"/>
                  </a:schemeClr>
                </a:solidFill>
              </a:rPr>
              <a:t>Section 7: Evaluation of Teaching &amp; Teaching Portfolio</a:t>
            </a:r>
          </a:p>
          <a:p>
            <a:pPr lvl="1">
              <a:spcBef>
                <a:spcPts val="0"/>
              </a:spcBef>
              <a:spcAft>
                <a:spcPts val="2400"/>
              </a:spcAft>
            </a:pPr>
            <a:r>
              <a:rPr lang="en-US" sz="2400" dirty="0">
                <a:solidFill>
                  <a:schemeClr val="tx1">
                    <a:lumMod val="65000"/>
                    <a:lumOff val="35000"/>
                  </a:schemeClr>
                </a:solidFill>
              </a:rPr>
              <a:t>Departmental Review</a:t>
            </a:r>
          </a:p>
          <a:p>
            <a:pPr lvl="2">
              <a:spcBef>
                <a:spcPts val="0"/>
              </a:spcBef>
              <a:spcAft>
                <a:spcPts val="2400"/>
              </a:spcAft>
            </a:pPr>
            <a:r>
              <a:rPr lang="en-US" sz="2400" dirty="0">
                <a:solidFill>
                  <a:schemeClr val="tx1">
                    <a:lumMod val="65000"/>
                    <a:lumOff val="35000"/>
                  </a:schemeClr>
                </a:solidFill>
              </a:rPr>
              <a:t>Assessment of Teaching Portfolio </a:t>
            </a:r>
          </a:p>
        </p:txBody>
      </p:sp>
    </p:spTree>
    <p:extLst>
      <p:ext uri="{BB962C8B-B14F-4D97-AF65-F5344CB8AC3E}">
        <p14:creationId xmlns:p14="http://schemas.microsoft.com/office/powerpoint/2010/main" val="1678386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473" y="256853"/>
            <a:ext cx="8141896" cy="1307628"/>
          </a:xfrm>
        </p:spPr>
        <p:txBody>
          <a:bodyPr>
            <a:normAutofit/>
          </a:bodyPr>
          <a:lstStyle/>
          <a:p>
            <a:r>
              <a:rPr lang="en-US" sz="2800" dirty="0"/>
              <a:t>EVALUATING TEACHING PORTFOLIOS</a:t>
            </a:r>
            <a:endParaRPr lang="en-US" sz="2800" i="1" dirty="0"/>
          </a:p>
        </p:txBody>
      </p:sp>
      <p:sp>
        <p:nvSpPr>
          <p:cNvPr id="7" name="Content Placeholder 6"/>
          <p:cNvSpPr>
            <a:spLocks noGrp="1"/>
          </p:cNvSpPr>
          <p:nvPr>
            <p:ph idx="1"/>
          </p:nvPr>
        </p:nvSpPr>
        <p:spPr>
          <a:xfrm>
            <a:off x="523473" y="1564481"/>
            <a:ext cx="8141896" cy="4629936"/>
          </a:xfrm>
        </p:spPr>
        <p:txBody>
          <a:bodyPr>
            <a:noAutofit/>
          </a:bodyPr>
          <a:lstStyle/>
          <a:p>
            <a:pPr>
              <a:spcBef>
                <a:spcPts val="0"/>
              </a:spcBef>
              <a:spcAft>
                <a:spcPts val="1800"/>
              </a:spcAft>
            </a:pPr>
            <a:r>
              <a:rPr lang="en-US" sz="2400" i="1">
                <a:solidFill>
                  <a:schemeClr val="tx1">
                    <a:lumMod val="65000"/>
                    <a:lumOff val="35000"/>
                  </a:schemeClr>
                </a:solidFill>
              </a:rPr>
              <a:t>Criteria </a:t>
            </a:r>
            <a:r>
              <a:rPr lang="en-US" sz="2400" i="1" dirty="0">
                <a:solidFill>
                  <a:schemeClr val="tx1">
                    <a:lumMod val="65000"/>
                    <a:lumOff val="35000"/>
                  </a:schemeClr>
                </a:solidFill>
              </a:rPr>
              <a:t>for Evaluation of Teaching Portfolios</a:t>
            </a:r>
          </a:p>
          <a:p>
            <a:pPr lvl="1">
              <a:spcBef>
                <a:spcPts val="0"/>
              </a:spcBef>
              <a:spcAft>
                <a:spcPts val="1800"/>
              </a:spcAft>
            </a:pPr>
            <a:r>
              <a:rPr lang="en-US" sz="2400" dirty="0">
                <a:solidFill>
                  <a:schemeClr val="tx1">
                    <a:lumMod val="65000"/>
                    <a:lumOff val="35000"/>
                  </a:schemeClr>
                </a:solidFill>
              </a:rPr>
              <a:t>Overall Content</a:t>
            </a:r>
          </a:p>
          <a:p>
            <a:pPr lvl="1">
              <a:spcBef>
                <a:spcPts val="0"/>
              </a:spcBef>
              <a:spcAft>
                <a:spcPts val="1800"/>
              </a:spcAft>
            </a:pPr>
            <a:r>
              <a:rPr lang="en-US" sz="2400" dirty="0">
                <a:solidFill>
                  <a:schemeClr val="tx1">
                    <a:lumMod val="65000"/>
                    <a:lumOff val="35000"/>
                  </a:schemeClr>
                </a:solidFill>
              </a:rPr>
              <a:t>Teaching Philosophy</a:t>
            </a:r>
          </a:p>
          <a:p>
            <a:pPr lvl="1">
              <a:spcBef>
                <a:spcPts val="0"/>
              </a:spcBef>
              <a:spcAft>
                <a:spcPts val="1800"/>
              </a:spcAft>
            </a:pPr>
            <a:r>
              <a:rPr lang="en-US" sz="2400" dirty="0">
                <a:solidFill>
                  <a:schemeClr val="tx1">
                    <a:lumMod val="65000"/>
                    <a:lumOff val="35000"/>
                  </a:schemeClr>
                </a:solidFill>
              </a:rPr>
              <a:t>Student Learning Outcomes</a:t>
            </a:r>
          </a:p>
          <a:p>
            <a:pPr lvl="1">
              <a:spcBef>
                <a:spcPts val="0"/>
              </a:spcBef>
              <a:spcAft>
                <a:spcPts val="1800"/>
              </a:spcAft>
            </a:pPr>
            <a:r>
              <a:rPr lang="en-US" sz="2400" dirty="0">
                <a:solidFill>
                  <a:schemeClr val="tx1">
                    <a:lumMod val="65000"/>
                    <a:lumOff val="35000"/>
                  </a:schemeClr>
                </a:solidFill>
              </a:rPr>
              <a:t>Active Learning Strategies</a:t>
            </a:r>
          </a:p>
          <a:p>
            <a:pPr lvl="1">
              <a:spcBef>
                <a:spcPts val="0"/>
              </a:spcBef>
              <a:spcAft>
                <a:spcPts val="1800"/>
              </a:spcAft>
            </a:pPr>
            <a:r>
              <a:rPr lang="en-US" sz="2400" dirty="0">
                <a:solidFill>
                  <a:schemeClr val="tx1">
                    <a:lumMod val="65000"/>
                    <a:lumOff val="35000"/>
                  </a:schemeClr>
                </a:solidFill>
              </a:rPr>
              <a:t>Student Assessment</a:t>
            </a:r>
          </a:p>
          <a:p>
            <a:pPr lvl="1">
              <a:spcBef>
                <a:spcPts val="0"/>
              </a:spcBef>
              <a:spcAft>
                <a:spcPts val="1800"/>
              </a:spcAft>
            </a:pPr>
            <a:r>
              <a:rPr lang="en-US" sz="2400" dirty="0">
                <a:solidFill>
                  <a:schemeClr val="tx1">
                    <a:lumMod val="65000"/>
                    <a:lumOff val="35000"/>
                  </a:schemeClr>
                </a:solidFill>
              </a:rPr>
              <a:t>Professional Development</a:t>
            </a:r>
          </a:p>
        </p:txBody>
      </p:sp>
    </p:spTree>
    <p:extLst>
      <p:ext uri="{BB962C8B-B14F-4D97-AF65-F5344CB8AC3E}">
        <p14:creationId xmlns:p14="http://schemas.microsoft.com/office/powerpoint/2010/main" val="1447681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473" y="256853"/>
            <a:ext cx="8141896" cy="1307628"/>
          </a:xfrm>
        </p:spPr>
        <p:txBody>
          <a:bodyPr>
            <a:normAutofit/>
          </a:bodyPr>
          <a:lstStyle/>
          <a:p>
            <a:r>
              <a:rPr lang="en-US" sz="2800" dirty="0"/>
              <a:t>INTERPRETING TEACHER COURSE EVALUATIONS</a:t>
            </a:r>
            <a:endParaRPr lang="en-US" sz="2800" i="1" dirty="0"/>
          </a:p>
        </p:txBody>
      </p:sp>
      <p:sp>
        <p:nvSpPr>
          <p:cNvPr id="7" name="Content Placeholder 6"/>
          <p:cNvSpPr>
            <a:spLocks noGrp="1"/>
          </p:cNvSpPr>
          <p:nvPr>
            <p:ph idx="1"/>
          </p:nvPr>
        </p:nvSpPr>
        <p:spPr>
          <a:xfrm>
            <a:off x="523473" y="2532355"/>
            <a:ext cx="8141896" cy="2383889"/>
          </a:xfrm>
        </p:spPr>
        <p:txBody>
          <a:bodyPr>
            <a:noAutofit/>
          </a:bodyPr>
          <a:lstStyle/>
          <a:p>
            <a:pPr marL="0" indent="0" algn="ctr">
              <a:spcBef>
                <a:spcPts val="0"/>
              </a:spcBef>
              <a:spcAft>
                <a:spcPts val="1200"/>
              </a:spcAft>
              <a:buSzPct val="120000"/>
              <a:buNone/>
              <a:defRPr/>
            </a:pPr>
            <a:r>
              <a:rPr lang="en-US" sz="3200" b="1" dirty="0" smtClean="0">
                <a:solidFill>
                  <a:schemeClr val="tx1">
                    <a:lumMod val="65000"/>
                    <a:lumOff val="35000"/>
                  </a:schemeClr>
                </a:solidFill>
              </a:rPr>
              <a:t>Rebecca Perez</a:t>
            </a:r>
            <a:endParaRPr lang="en-US" sz="3200" b="1" dirty="0">
              <a:solidFill>
                <a:schemeClr val="tx1">
                  <a:lumMod val="65000"/>
                  <a:lumOff val="35000"/>
                </a:schemeClr>
              </a:solidFill>
            </a:endParaRPr>
          </a:p>
          <a:p>
            <a:pPr marL="0" indent="0" algn="ctr">
              <a:spcBef>
                <a:spcPts val="0"/>
              </a:spcBef>
              <a:spcAft>
                <a:spcPts val="1200"/>
              </a:spcAft>
              <a:buSzPct val="120000"/>
              <a:buNone/>
              <a:defRPr/>
            </a:pPr>
            <a:r>
              <a:rPr lang="en-US" sz="3200" dirty="0" smtClean="0">
                <a:solidFill>
                  <a:schemeClr val="tx1">
                    <a:lumMod val="65000"/>
                    <a:lumOff val="35000"/>
                  </a:schemeClr>
                </a:solidFill>
              </a:rPr>
              <a:t>Assistant Director, Instructional Data</a:t>
            </a:r>
          </a:p>
          <a:p>
            <a:pPr marL="0" indent="0" algn="ctr">
              <a:spcBef>
                <a:spcPts val="0"/>
              </a:spcBef>
              <a:spcAft>
                <a:spcPts val="1200"/>
              </a:spcAft>
              <a:buSzPct val="120000"/>
              <a:buNone/>
              <a:defRPr/>
            </a:pPr>
            <a:r>
              <a:rPr lang="en-US" sz="3200" dirty="0" smtClean="0">
                <a:solidFill>
                  <a:schemeClr val="tx1">
                    <a:lumMod val="65000"/>
                    <a:lumOff val="35000"/>
                  </a:schemeClr>
                </a:solidFill>
              </a:rPr>
              <a:t>Office </a:t>
            </a:r>
            <a:r>
              <a:rPr lang="en-US" sz="3200" dirty="0">
                <a:solidFill>
                  <a:schemeClr val="tx1">
                    <a:lumMod val="65000"/>
                    <a:lumOff val="35000"/>
                  </a:schemeClr>
                </a:solidFill>
              </a:rPr>
              <a:t>of Instruction &amp; Assessment</a:t>
            </a:r>
          </a:p>
          <a:p>
            <a:endParaRPr lang="en-US" sz="1400" dirty="0"/>
          </a:p>
        </p:txBody>
      </p:sp>
    </p:spTree>
    <p:extLst>
      <p:ext uri="{BB962C8B-B14F-4D97-AF65-F5344CB8AC3E}">
        <p14:creationId xmlns:p14="http://schemas.microsoft.com/office/powerpoint/2010/main" val="439612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514600" y="1905000"/>
            <a:ext cx="480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spcBef>
                <a:spcPct val="50000"/>
              </a:spcBef>
              <a:buFontTx/>
              <a:buNone/>
            </a:pPr>
            <a:endParaRPr lang="en-US" altLang="en-US" sz="1800">
              <a:latin typeface="Verdana" charset="0"/>
            </a:endParaRPr>
          </a:p>
        </p:txBody>
      </p:sp>
      <p:sp>
        <p:nvSpPr>
          <p:cNvPr id="4099" name="Text Box 5"/>
          <p:cNvSpPr txBox="1">
            <a:spLocks noChangeArrowheads="1"/>
          </p:cNvSpPr>
          <p:nvPr/>
        </p:nvSpPr>
        <p:spPr bwMode="auto">
          <a:xfrm>
            <a:off x="838200" y="5791200"/>
            <a:ext cx="792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a:spcBef>
                <a:spcPct val="50000"/>
              </a:spcBef>
              <a:buFontTx/>
              <a:buNone/>
            </a:pPr>
            <a:endParaRPr lang="en-US" altLang="en-US" sz="1600">
              <a:latin typeface="Verdana" charset="0"/>
            </a:endParaRPr>
          </a:p>
        </p:txBody>
      </p:sp>
      <p:sp>
        <p:nvSpPr>
          <p:cNvPr id="4100" name="Rectangle 3"/>
          <p:cNvSpPr txBox="1">
            <a:spLocks noChangeArrowheads="1"/>
          </p:cNvSpPr>
          <p:nvPr/>
        </p:nvSpPr>
        <p:spPr bwMode="auto">
          <a:xfrm>
            <a:off x="0" y="1219200"/>
            <a:ext cx="9144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a:spcBef>
                <a:spcPct val="50000"/>
              </a:spcBef>
              <a:buFontTx/>
              <a:buNone/>
            </a:pPr>
            <a:r>
              <a:rPr lang="en-US" altLang="en-US" sz="4400" b="1">
                <a:solidFill>
                  <a:srgbClr val="002060"/>
                </a:solidFill>
              </a:rPr>
              <a:t> </a:t>
            </a:r>
          </a:p>
        </p:txBody>
      </p:sp>
      <p:sp>
        <p:nvSpPr>
          <p:cNvPr id="10" name="Title 1"/>
          <p:cNvSpPr txBox="1">
            <a:spLocks/>
          </p:cNvSpPr>
          <p:nvPr/>
        </p:nvSpPr>
        <p:spPr>
          <a:xfrm>
            <a:off x="609600" y="492597"/>
            <a:ext cx="8141896" cy="1307628"/>
          </a:xfrm>
          <a:prstGeom prst="rect">
            <a:avLst/>
          </a:prstGeom>
        </p:spPr>
        <p:txBody>
          <a:bodyPr>
            <a:normAutofit/>
          </a:bodyPr>
          <a:lstStyle>
            <a:lvl1pPr algn="ctr" defTabSz="457200" rtl="0" eaLnBrk="1" latinLnBrk="0" hangingPunct="1">
              <a:spcBef>
                <a:spcPct val="0"/>
              </a:spcBef>
              <a:buNone/>
              <a:defRPr sz="3600" b="1" kern="1200">
                <a:solidFill>
                  <a:srgbClr val="0C234B"/>
                </a:solidFill>
                <a:latin typeface="Verdana"/>
                <a:ea typeface="+mj-ea"/>
                <a:cs typeface="Verdana"/>
              </a:defRPr>
            </a:lvl1pPr>
          </a:lstStyle>
          <a:p>
            <a:pPr algn="l"/>
            <a:r>
              <a:rPr lang="en-US" sz="2800" dirty="0"/>
              <a:t>TCE CONSULTATION </a:t>
            </a:r>
            <a:r>
              <a:rPr lang="en-US" sz="2800"/>
              <a:t>AND </a:t>
            </a:r>
          </a:p>
          <a:p>
            <a:pPr algn="l"/>
            <a:r>
              <a:rPr lang="en-US" sz="2800" dirty="0"/>
              <a:t>SUPPORT SERVICES</a:t>
            </a:r>
            <a:endParaRPr lang="en-US" sz="2800" i="1" dirty="0"/>
          </a:p>
        </p:txBody>
      </p:sp>
      <p:sp>
        <p:nvSpPr>
          <p:cNvPr id="11" name="Content Placeholder 6"/>
          <p:cNvSpPr txBox="1">
            <a:spLocks/>
          </p:cNvSpPr>
          <p:nvPr/>
        </p:nvSpPr>
        <p:spPr>
          <a:xfrm>
            <a:off x="609600" y="2178844"/>
            <a:ext cx="8141896" cy="1185391"/>
          </a:xfrm>
          <a:prstGeom prst="rect">
            <a:avLst/>
          </a:prstGeom>
        </p:spPr>
        <p:txBody>
          <a:bodyPr>
            <a:noAutofit/>
          </a:bodyPr>
          <a:lstStyle>
            <a:lvl1pPr marL="342900" indent="-342900" algn="ctr" defTabSz="457200" rtl="0" eaLnBrk="1" latinLnBrk="0" hangingPunct="1">
              <a:spcBef>
                <a:spcPct val="20000"/>
              </a:spcBef>
              <a:buClr>
                <a:srgbClr val="AB0520"/>
              </a:buClr>
              <a:buFont typeface="Arial"/>
              <a:buChar char="•"/>
              <a:defRPr sz="2000" kern="1200">
                <a:solidFill>
                  <a:srgbClr val="6F868D"/>
                </a:solidFill>
                <a:latin typeface="Verdana"/>
                <a:ea typeface="+mn-ea"/>
                <a:cs typeface="Verdana"/>
              </a:defRPr>
            </a:lvl1pPr>
            <a:lvl2pPr marL="742950" indent="-285750" algn="ctr" defTabSz="457200" rtl="0" eaLnBrk="1" latinLnBrk="0" hangingPunct="1">
              <a:spcBef>
                <a:spcPct val="20000"/>
              </a:spcBef>
              <a:buClr>
                <a:srgbClr val="AB0520"/>
              </a:buClr>
              <a:buFont typeface="Arial"/>
              <a:buChar char="•"/>
              <a:defRPr sz="1600" kern="1200">
                <a:solidFill>
                  <a:srgbClr val="6F868D"/>
                </a:solidFill>
                <a:latin typeface="Verdana"/>
                <a:ea typeface="+mn-ea"/>
                <a:cs typeface="Verdana"/>
              </a:defRPr>
            </a:lvl2pPr>
            <a:lvl3pPr marL="1143000" indent="-228600" algn="ctr" defTabSz="457200" rtl="0" eaLnBrk="1" latinLnBrk="0" hangingPunct="1">
              <a:spcBef>
                <a:spcPct val="20000"/>
              </a:spcBef>
              <a:buClr>
                <a:srgbClr val="AB0520"/>
              </a:buClr>
              <a:buFont typeface="Arial"/>
              <a:buChar char="•"/>
              <a:defRPr sz="1200" kern="1200">
                <a:solidFill>
                  <a:srgbClr val="6F868D"/>
                </a:solidFill>
                <a:latin typeface="Verdana"/>
                <a:ea typeface="+mn-ea"/>
                <a:cs typeface="Verdana"/>
              </a:defRPr>
            </a:lvl3pPr>
            <a:lvl4pPr marL="1600200" indent="-228600" algn="ctr" defTabSz="457200" rtl="0" eaLnBrk="1" latinLnBrk="0" hangingPunct="1">
              <a:spcBef>
                <a:spcPct val="20000"/>
              </a:spcBef>
              <a:buClr>
                <a:srgbClr val="AB0520"/>
              </a:buClr>
              <a:buFont typeface="Arial"/>
              <a:buChar char="•"/>
              <a:defRPr sz="1200" kern="1200">
                <a:solidFill>
                  <a:srgbClr val="6F868D"/>
                </a:solidFill>
                <a:latin typeface="Verdana"/>
                <a:ea typeface="+mn-ea"/>
                <a:cs typeface="Verdana"/>
              </a:defRPr>
            </a:lvl4pPr>
            <a:lvl5pPr marL="2057400" indent="-228600" algn="ctr" defTabSz="457200" rtl="0" eaLnBrk="1" latinLnBrk="0" hangingPunct="1">
              <a:spcBef>
                <a:spcPct val="20000"/>
              </a:spcBef>
              <a:buClr>
                <a:srgbClr val="AB0520"/>
              </a:buClr>
              <a:buFont typeface="Arial"/>
              <a:buChar char="•"/>
              <a:defRPr sz="1200" kern="1200">
                <a:solidFill>
                  <a:srgbClr val="6F868D"/>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spcBef>
                <a:spcPts val="0"/>
              </a:spcBef>
              <a:spcAft>
                <a:spcPts val="3000"/>
              </a:spcAft>
            </a:pPr>
            <a:r>
              <a:rPr lang="en-US" sz="2400" dirty="0">
                <a:solidFill>
                  <a:schemeClr val="tx1">
                    <a:lumMod val="65000"/>
                    <a:lumOff val="35000"/>
                  </a:schemeClr>
                </a:solidFill>
              </a:rPr>
              <a:t>Assistance accessing TCE reports</a:t>
            </a:r>
          </a:p>
          <a:p>
            <a:pPr algn="l">
              <a:spcBef>
                <a:spcPts val="0"/>
              </a:spcBef>
              <a:spcAft>
                <a:spcPts val="3000"/>
              </a:spcAft>
            </a:pPr>
            <a:r>
              <a:rPr lang="en-US" sz="2400" b="1" dirty="0">
                <a:solidFill>
                  <a:schemeClr val="tx1">
                    <a:lumMod val="65000"/>
                    <a:lumOff val="35000"/>
                  </a:schemeClr>
                </a:solidFill>
              </a:rPr>
              <a:t>Consultation with departments or committees</a:t>
            </a:r>
            <a:r>
              <a:rPr lang="en-US" sz="2400" dirty="0">
                <a:solidFill>
                  <a:schemeClr val="tx1">
                    <a:lumMod val="65000"/>
                    <a:lumOff val="35000"/>
                  </a:schemeClr>
                </a:solidFill>
              </a:rPr>
              <a:t> on adding questions for comprehensive performance appraisal planning</a:t>
            </a:r>
          </a:p>
          <a:p>
            <a:pPr algn="l">
              <a:spcBef>
                <a:spcPts val="0"/>
              </a:spcBef>
              <a:spcAft>
                <a:spcPts val="3000"/>
              </a:spcAft>
            </a:pPr>
            <a:r>
              <a:rPr lang="en-US" sz="2400" dirty="0">
                <a:solidFill>
                  <a:schemeClr val="tx1">
                    <a:lumMod val="65000"/>
                    <a:lumOff val="35000"/>
                  </a:schemeClr>
                </a:solidFill>
              </a:rPr>
              <a:t>An additional 7 instructor/department questions may be added</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235" y="492597"/>
            <a:ext cx="2374595" cy="745667"/>
          </a:xfrm>
          <a:prstGeom prst="rect">
            <a:avLst/>
          </a:prstGeom>
        </p:spPr>
      </p:pic>
    </p:spTree>
    <p:custDataLst>
      <p:tags r:id="rId1"/>
    </p:custDataLst>
    <p:extLst>
      <p:ext uri="{BB962C8B-B14F-4D97-AF65-F5344CB8AC3E}">
        <p14:creationId xmlns:p14="http://schemas.microsoft.com/office/powerpoint/2010/main" val="876442421"/>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514600" y="1905000"/>
            <a:ext cx="480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spcBef>
                <a:spcPct val="50000"/>
              </a:spcBef>
              <a:buFontTx/>
              <a:buNone/>
            </a:pPr>
            <a:endParaRPr lang="en-US" altLang="en-US" sz="1800">
              <a:latin typeface="Verdana" charset="0"/>
            </a:endParaRPr>
          </a:p>
        </p:txBody>
      </p:sp>
      <p:sp>
        <p:nvSpPr>
          <p:cNvPr id="4099" name="Text Box 5"/>
          <p:cNvSpPr txBox="1">
            <a:spLocks noChangeArrowheads="1"/>
          </p:cNvSpPr>
          <p:nvPr/>
        </p:nvSpPr>
        <p:spPr bwMode="auto">
          <a:xfrm>
            <a:off x="838200" y="5791200"/>
            <a:ext cx="792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a:spcBef>
                <a:spcPct val="50000"/>
              </a:spcBef>
              <a:buFontTx/>
              <a:buNone/>
            </a:pPr>
            <a:endParaRPr lang="en-US" altLang="en-US" sz="1600">
              <a:latin typeface="Verdana" charset="0"/>
            </a:endParaRPr>
          </a:p>
        </p:txBody>
      </p:sp>
      <p:sp>
        <p:nvSpPr>
          <p:cNvPr id="4100" name="Rectangle 3"/>
          <p:cNvSpPr txBox="1">
            <a:spLocks noChangeArrowheads="1"/>
          </p:cNvSpPr>
          <p:nvPr/>
        </p:nvSpPr>
        <p:spPr bwMode="auto">
          <a:xfrm>
            <a:off x="0" y="1219200"/>
            <a:ext cx="9144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a:spcBef>
                <a:spcPct val="50000"/>
              </a:spcBef>
              <a:buFontTx/>
              <a:buNone/>
            </a:pPr>
            <a:r>
              <a:rPr lang="en-US" altLang="en-US" sz="4400" b="1">
                <a:solidFill>
                  <a:srgbClr val="002060"/>
                </a:solidFill>
              </a:rPr>
              <a:t> </a:t>
            </a:r>
          </a:p>
        </p:txBody>
      </p:sp>
      <p:sp>
        <p:nvSpPr>
          <p:cNvPr id="10" name="Title 1"/>
          <p:cNvSpPr txBox="1">
            <a:spLocks/>
          </p:cNvSpPr>
          <p:nvPr/>
        </p:nvSpPr>
        <p:spPr>
          <a:xfrm>
            <a:off x="609600" y="492597"/>
            <a:ext cx="8141896" cy="1307628"/>
          </a:xfrm>
          <a:prstGeom prst="rect">
            <a:avLst/>
          </a:prstGeom>
        </p:spPr>
        <p:txBody>
          <a:bodyPr>
            <a:normAutofit/>
          </a:bodyPr>
          <a:lstStyle>
            <a:lvl1pPr algn="ctr" defTabSz="457200" rtl="0" eaLnBrk="1" latinLnBrk="0" hangingPunct="1">
              <a:spcBef>
                <a:spcPct val="0"/>
              </a:spcBef>
              <a:buNone/>
              <a:defRPr sz="3600" b="1" kern="1200">
                <a:solidFill>
                  <a:srgbClr val="0C234B"/>
                </a:solidFill>
                <a:latin typeface="Verdana"/>
                <a:ea typeface="+mj-ea"/>
                <a:cs typeface="Verdana"/>
              </a:defRPr>
            </a:lvl1pPr>
          </a:lstStyle>
          <a:p>
            <a:pPr algn="l"/>
            <a:r>
              <a:rPr lang="en-US" sz="2800" dirty="0"/>
              <a:t>TCE CONSULTATION </a:t>
            </a:r>
            <a:r>
              <a:rPr lang="en-US" sz="2800"/>
              <a:t>AND </a:t>
            </a:r>
          </a:p>
          <a:p>
            <a:pPr algn="l"/>
            <a:r>
              <a:rPr lang="en-US" sz="2800" dirty="0"/>
              <a:t>SUPPORT SERVICES</a:t>
            </a:r>
            <a:endParaRPr lang="en-US" sz="2800" i="1" dirty="0"/>
          </a:p>
        </p:txBody>
      </p:sp>
      <p:sp>
        <p:nvSpPr>
          <p:cNvPr id="11" name="Content Placeholder 6"/>
          <p:cNvSpPr txBox="1">
            <a:spLocks/>
          </p:cNvSpPr>
          <p:nvPr/>
        </p:nvSpPr>
        <p:spPr>
          <a:xfrm>
            <a:off x="609600" y="2022152"/>
            <a:ext cx="8141896" cy="2950442"/>
          </a:xfrm>
          <a:prstGeom prst="rect">
            <a:avLst/>
          </a:prstGeom>
        </p:spPr>
        <p:txBody>
          <a:bodyPr>
            <a:noAutofit/>
          </a:bodyPr>
          <a:lstStyle>
            <a:lvl1pPr marL="342900" indent="-342900" algn="ctr" defTabSz="457200" rtl="0" eaLnBrk="1" latinLnBrk="0" hangingPunct="1">
              <a:spcBef>
                <a:spcPct val="20000"/>
              </a:spcBef>
              <a:buClr>
                <a:srgbClr val="AB0520"/>
              </a:buClr>
              <a:buFont typeface="Arial"/>
              <a:buChar char="•"/>
              <a:defRPr sz="2000" kern="1200">
                <a:solidFill>
                  <a:srgbClr val="6F868D"/>
                </a:solidFill>
                <a:latin typeface="Verdana"/>
                <a:ea typeface="+mn-ea"/>
                <a:cs typeface="Verdana"/>
              </a:defRPr>
            </a:lvl1pPr>
            <a:lvl2pPr marL="742950" indent="-285750" algn="ctr" defTabSz="457200" rtl="0" eaLnBrk="1" latinLnBrk="0" hangingPunct="1">
              <a:spcBef>
                <a:spcPct val="20000"/>
              </a:spcBef>
              <a:buClr>
                <a:srgbClr val="AB0520"/>
              </a:buClr>
              <a:buFont typeface="Arial"/>
              <a:buChar char="•"/>
              <a:defRPr sz="1600" kern="1200">
                <a:solidFill>
                  <a:srgbClr val="6F868D"/>
                </a:solidFill>
                <a:latin typeface="Verdana"/>
                <a:ea typeface="+mn-ea"/>
                <a:cs typeface="Verdana"/>
              </a:defRPr>
            </a:lvl2pPr>
            <a:lvl3pPr marL="1143000" indent="-228600" algn="ctr" defTabSz="457200" rtl="0" eaLnBrk="1" latinLnBrk="0" hangingPunct="1">
              <a:spcBef>
                <a:spcPct val="20000"/>
              </a:spcBef>
              <a:buClr>
                <a:srgbClr val="AB0520"/>
              </a:buClr>
              <a:buFont typeface="Arial"/>
              <a:buChar char="•"/>
              <a:defRPr sz="1200" kern="1200">
                <a:solidFill>
                  <a:srgbClr val="6F868D"/>
                </a:solidFill>
                <a:latin typeface="Verdana"/>
                <a:ea typeface="+mn-ea"/>
                <a:cs typeface="Verdana"/>
              </a:defRPr>
            </a:lvl3pPr>
            <a:lvl4pPr marL="1600200" indent="-228600" algn="ctr" defTabSz="457200" rtl="0" eaLnBrk="1" latinLnBrk="0" hangingPunct="1">
              <a:spcBef>
                <a:spcPct val="20000"/>
              </a:spcBef>
              <a:buClr>
                <a:srgbClr val="AB0520"/>
              </a:buClr>
              <a:buFont typeface="Arial"/>
              <a:buChar char="•"/>
              <a:defRPr sz="1200" kern="1200">
                <a:solidFill>
                  <a:srgbClr val="6F868D"/>
                </a:solidFill>
                <a:latin typeface="Verdana"/>
                <a:ea typeface="+mn-ea"/>
                <a:cs typeface="Verdana"/>
              </a:defRPr>
            </a:lvl4pPr>
            <a:lvl5pPr marL="2057400" indent="-228600" algn="ctr" defTabSz="457200" rtl="0" eaLnBrk="1" latinLnBrk="0" hangingPunct="1">
              <a:spcBef>
                <a:spcPct val="20000"/>
              </a:spcBef>
              <a:buClr>
                <a:srgbClr val="AB0520"/>
              </a:buClr>
              <a:buFont typeface="Arial"/>
              <a:buChar char="•"/>
              <a:defRPr sz="1200" kern="1200">
                <a:solidFill>
                  <a:srgbClr val="6F868D"/>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spcBef>
                <a:spcPts val="0"/>
              </a:spcBef>
              <a:spcAft>
                <a:spcPts val="1200"/>
              </a:spcAft>
            </a:pPr>
            <a:r>
              <a:rPr lang="en-US" sz="2400" b="1" dirty="0">
                <a:solidFill>
                  <a:schemeClr val="tx1">
                    <a:lumMod val="65000"/>
                    <a:lumOff val="35000"/>
                  </a:schemeClr>
                </a:solidFill>
              </a:rPr>
              <a:t>Assistance to faculty </a:t>
            </a:r>
            <a:r>
              <a:rPr lang="en-US" sz="2400" dirty="0">
                <a:solidFill>
                  <a:schemeClr val="tx1">
                    <a:lumMod val="65000"/>
                    <a:lumOff val="35000"/>
                  </a:schemeClr>
                </a:solidFill>
              </a:rPr>
              <a:t>accessing and interpreting TCEs</a:t>
            </a:r>
          </a:p>
          <a:p>
            <a:pPr lvl="1" algn="l">
              <a:spcBef>
                <a:spcPts val="0"/>
              </a:spcBef>
              <a:spcAft>
                <a:spcPts val="1200"/>
              </a:spcAft>
            </a:pPr>
            <a:r>
              <a:rPr lang="en-US" sz="2000" dirty="0">
                <a:solidFill>
                  <a:schemeClr val="tx1">
                    <a:lumMod val="65000"/>
                    <a:lumOff val="35000"/>
                  </a:schemeClr>
                </a:solidFill>
              </a:rPr>
              <a:t>Adding additional questions targeting specific teaching elements</a:t>
            </a:r>
          </a:p>
          <a:p>
            <a:pPr marL="0" indent="0" algn="l">
              <a:spcBef>
                <a:spcPts val="0"/>
              </a:spcBef>
              <a:spcAft>
                <a:spcPts val="1200"/>
              </a:spcAft>
              <a:buNone/>
            </a:pPr>
            <a:r>
              <a:rPr lang="en-US" b="1" dirty="0">
                <a:solidFill>
                  <a:schemeClr val="tx1">
                    <a:lumMod val="65000"/>
                    <a:lumOff val="35000"/>
                  </a:schemeClr>
                </a:solidFill>
              </a:rPr>
              <a:t>Contact</a:t>
            </a:r>
            <a:endParaRPr lang="en-US" dirty="0">
              <a:solidFill>
                <a:schemeClr val="tx1">
                  <a:lumMod val="65000"/>
                  <a:lumOff val="35000"/>
                </a:schemeClr>
              </a:solidFill>
            </a:endParaRPr>
          </a:p>
          <a:p>
            <a:pPr marL="0" indent="0" algn="l">
              <a:spcBef>
                <a:spcPts val="0"/>
              </a:spcBef>
              <a:buNone/>
            </a:pPr>
            <a:r>
              <a:rPr lang="en-US" dirty="0">
                <a:solidFill>
                  <a:schemeClr val="tx1">
                    <a:lumMod val="65000"/>
                    <a:lumOff val="35000"/>
                  </a:schemeClr>
                </a:solidFill>
              </a:rPr>
              <a:t>	Rebecca Pérez, Assistant Director, Instructional Data</a:t>
            </a:r>
          </a:p>
          <a:p>
            <a:pPr marL="0" indent="0" algn="l">
              <a:spcBef>
                <a:spcPts val="0"/>
              </a:spcBef>
              <a:buNone/>
            </a:pPr>
            <a:r>
              <a:rPr lang="en-US" dirty="0">
                <a:solidFill>
                  <a:schemeClr val="tx1">
                    <a:lumMod val="65000"/>
                    <a:lumOff val="35000"/>
                  </a:schemeClr>
                </a:solidFill>
              </a:rPr>
              <a:t>	Office of Instruction and Assessment</a:t>
            </a:r>
          </a:p>
          <a:p>
            <a:pPr marL="0" indent="0" algn="l">
              <a:spcBef>
                <a:spcPts val="0"/>
              </a:spcBef>
              <a:buNone/>
            </a:pPr>
            <a:r>
              <a:rPr lang="en-US" dirty="0">
                <a:solidFill>
                  <a:schemeClr val="tx1">
                    <a:lumMod val="65000"/>
                    <a:lumOff val="35000"/>
                  </a:schemeClr>
                </a:solidFill>
              </a:rPr>
              <a:t>	</a:t>
            </a:r>
            <a:r>
              <a:rPr lang="en-US" dirty="0">
                <a:solidFill>
                  <a:schemeClr val="tx1">
                    <a:lumMod val="65000"/>
                    <a:lumOff val="35000"/>
                  </a:schemeClr>
                </a:solidFill>
                <a:hlinkClick r:id="rId4"/>
              </a:rPr>
              <a:t>rperez@email.arizona.edu</a:t>
            </a:r>
            <a:r>
              <a:rPr lang="en-US" dirty="0">
                <a:solidFill>
                  <a:schemeClr val="tx1">
                    <a:lumMod val="65000"/>
                    <a:lumOff val="35000"/>
                  </a:schemeClr>
                </a:solidFill>
              </a:rPr>
              <a:t> and 626-0536</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8235" y="492597"/>
            <a:ext cx="2374595" cy="745667"/>
          </a:xfrm>
          <a:prstGeom prst="rect">
            <a:avLst/>
          </a:prstGeom>
        </p:spPr>
      </p:pic>
    </p:spTree>
    <p:custDataLst>
      <p:tags r:id="rId1"/>
    </p:custDataLst>
    <p:extLst>
      <p:ext uri="{BB962C8B-B14F-4D97-AF65-F5344CB8AC3E}">
        <p14:creationId xmlns:p14="http://schemas.microsoft.com/office/powerpoint/2010/main" val="96494291"/>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514600" y="1905000"/>
            <a:ext cx="480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spcBef>
                <a:spcPct val="50000"/>
              </a:spcBef>
              <a:buFontTx/>
              <a:buNone/>
            </a:pPr>
            <a:endParaRPr lang="en-US" altLang="en-US" sz="1800">
              <a:latin typeface="Verdana" charset="0"/>
            </a:endParaRPr>
          </a:p>
        </p:txBody>
      </p:sp>
      <p:sp>
        <p:nvSpPr>
          <p:cNvPr id="4099" name="Text Box 5"/>
          <p:cNvSpPr txBox="1">
            <a:spLocks noChangeArrowheads="1"/>
          </p:cNvSpPr>
          <p:nvPr/>
        </p:nvSpPr>
        <p:spPr bwMode="auto">
          <a:xfrm>
            <a:off x="838200" y="5791200"/>
            <a:ext cx="792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a:spcBef>
                <a:spcPct val="50000"/>
              </a:spcBef>
              <a:buFontTx/>
              <a:buNone/>
            </a:pPr>
            <a:endParaRPr lang="en-US" altLang="en-US" sz="1600">
              <a:latin typeface="Verdana" charset="0"/>
            </a:endParaRPr>
          </a:p>
        </p:txBody>
      </p:sp>
      <p:sp>
        <p:nvSpPr>
          <p:cNvPr id="4100" name="Rectangle 3"/>
          <p:cNvSpPr txBox="1">
            <a:spLocks noChangeArrowheads="1"/>
          </p:cNvSpPr>
          <p:nvPr/>
        </p:nvSpPr>
        <p:spPr bwMode="auto">
          <a:xfrm>
            <a:off x="0" y="1219200"/>
            <a:ext cx="9144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a:spcBef>
                <a:spcPct val="50000"/>
              </a:spcBef>
              <a:buFontTx/>
              <a:buNone/>
            </a:pPr>
            <a:r>
              <a:rPr lang="en-US" altLang="en-US" sz="4400" b="1">
                <a:solidFill>
                  <a:srgbClr val="002060"/>
                </a:solidFill>
              </a:rPr>
              <a:t> </a:t>
            </a:r>
          </a:p>
        </p:txBody>
      </p:sp>
      <p:sp>
        <p:nvSpPr>
          <p:cNvPr id="10" name="Title 1"/>
          <p:cNvSpPr txBox="1">
            <a:spLocks/>
          </p:cNvSpPr>
          <p:nvPr/>
        </p:nvSpPr>
        <p:spPr>
          <a:xfrm>
            <a:off x="609600" y="492597"/>
            <a:ext cx="8141896" cy="1307628"/>
          </a:xfrm>
          <a:prstGeom prst="rect">
            <a:avLst/>
          </a:prstGeom>
        </p:spPr>
        <p:txBody>
          <a:bodyPr>
            <a:normAutofit/>
          </a:bodyPr>
          <a:lstStyle>
            <a:lvl1pPr algn="ctr" defTabSz="457200" rtl="0" eaLnBrk="1" latinLnBrk="0" hangingPunct="1">
              <a:spcBef>
                <a:spcPct val="0"/>
              </a:spcBef>
              <a:buNone/>
              <a:defRPr sz="3600" b="1" kern="1200">
                <a:solidFill>
                  <a:srgbClr val="0C234B"/>
                </a:solidFill>
                <a:latin typeface="Verdana"/>
                <a:ea typeface="+mj-ea"/>
                <a:cs typeface="Verdana"/>
              </a:defRPr>
            </a:lvl1pPr>
          </a:lstStyle>
          <a:p>
            <a:pPr algn="l"/>
            <a:r>
              <a:rPr lang="en-US" sz="2800" dirty="0"/>
              <a:t>TCEs: ONLY ONE SOURCE </a:t>
            </a:r>
          </a:p>
          <a:p>
            <a:pPr algn="l"/>
            <a:r>
              <a:rPr lang="en-US" sz="2800" dirty="0"/>
              <a:t>OF STUDENT INPUT</a:t>
            </a:r>
          </a:p>
        </p:txBody>
      </p:sp>
      <p:sp>
        <p:nvSpPr>
          <p:cNvPr id="11" name="Content Placeholder 6"/>
          <p:cNvSpPr txBox="1">
            <a:spLocks/>
          </p:cNvSpPr>
          <p:nvPr/>
        </p:nvSpPr>
        <p:spPr>
          <a:xfrm>
            <a:off x="609600" y="2178844"/>
            <a:ext cx="8141896" cy="3948906"/>
          </a:xfrm>
          <a:prstGeom prst="rect">
            <a:avLst/>
          </a:prstGeom>
        </p:spPr>
        <p:txBody>
          <a:bodyPr>
            <a:noAutofit/>
          </a:bodyPr>
          <a:lstStyle>
            <a:lvl1pPr marL="342900" indent="-342900" algn="ctr" defTabSz="457200" rtl="0" eaLnBrk="1" latinLnBrk="0" hangingPunct="1">
              <a:spcBef>
                <a:spcPct val="20000"/>
              </a:spcBef>
              <a:buClr>
                <a:srgbClr val="AB0520"/>
              </a:buClr>
              <a:buFont typeface="Arial"/>
              <a:buChar char="•"/>
              <a:defRPr sz="2000" kern="1200">
                <a:solidFill>
                  <a:srgbClr val="6F868D"/>
                </a:solidFill>
                <a:latin typeface="Verdana"/>
                <a:ea typeface="+mn-ea"/>
                <a:cs typeface="Verdana"/>
              </a:defRPr>
            </a:lvl1pPr>
            <a:lvl2pPr marL="742950" indent="-285750" algn="ctr" defTabSz="457200" rtl="0" eaLnBrk="1" latinLnBrk="0" hangingPunct="1">
              <a:spcBef>
                <a:spcPct val="20000"/>
              </a:spcBef>
              <a:buClr>
                <a:srgbClr val="AB0520"/>
              </a:buClr>
              <a:buFont typeface="Arial"/>
              <a:buChar char="•"/>
              <a:defRPr sz="1600" kern="1200">
                <a:solidFill>
                  <a:srgbClr val="6F868D"/>
                </a:solidFill>
                <a:latin typeface="Verdana"/>
                <a:ea typeface="+mn-ea"/>
                <a:cs typeface="Verdana"/>
              </a:defRPr>
            </a:lvl2pPr>
            <a:lvl3pPr marL="1143000" indent="-228600" algn="ctr" defTabSz="457200" rtl="0" eaLnBrk="1" latinLnBrk="0" hangingPunct="1">
              <a:spcBef>
                <a:spcPct val="20000"/>
              </a:spcBef>
              <a:buClr>
                <a:srgbClr val="AB0520"/>
              </a:buClr>
              <a:buFont typeface="Arial"/>
              <a:buChar char="•"/>
              <a:defRPr sz="1200" kern="1200">
                <a:solidFill>
                  <a:srgbClr val="6F868D"/>
                </a:solidFill>
                <a:latin typeface="Verdana"/>
                <a:ea typeface="+mn-ea"/>
                <a:cs typeface="Verdana"/>
              </a:defRPr>
            </a:lvl3pPr>
            <a:lvl4pPr marL="1600200" indent="-228600" algn="ctr" defTabSz="457200" rtl="0" eaLnBrk="1" latinLnBrk="0" hangingPunct="1">
              <a:spcBef>
                <a:spcPct val="20000"/>
              </a:spcBef>
              <a:buClr>
                <a:srgbClr val="AB0520"/>
              </a:buClr>
              <a:buFont typeface="Arial"/>
              <a:buChar char="•"/>
              <a:defRPr sz="1200" kern="1200">
                <a:solidFill>
                  <a:srgbClr val="6F868D"/>
                </a:solidFill>
                <a:latin typeface="Verdana"/>
                <a:ea typeface="+mn-ea"/>
                <a:cs typeface="Verdana"/>
              </a:defRPr>
            </a:lvl4pPr>
            <a:lvl5pPr marL="2057400" indent="-228600" algn="ctr" defTabSz="457200" rtl="0" eaLnBrk="1" latinLnBrk="0" hangingPunct="1">
              <a:spcBef>
                <a:spcPct val="20000"/>
              </a:spcBef>
              <a:buClr>
                <a:srgbClr val="AB0520"/>
              </a:buClr>
              <a:buFont typeface="Arial"/>
              <a:buChar char="•"/>
              <a:defRPr sz="1200" kern="1200">
                <a:solidFill>
                  <a:srgbClr val="6F868D"/>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spcBef>
                <a:spcPts val="0"/>
              </a:spcBef>
              <a:spcAft>
                <a:spcPts val="3000"/>
              </a:spcAft>
            </a:pPr>
            <a:r>
              <a:rPr lang="en-US" sz="2400" dirty="0">
                <a:solidFill>
                  <a:schemeClr val="tx1">
                    <a:lumMod val="65000"/>
                    <a:lumOff val="35000"/>
                  </a:schemeClr>
                </a:solidFill>
              </a:rPr>
              <a:t>Instructor and course TCE core questions on teaching effectiveness provide comparisons of the instructor/course with appropriate comparison groups</a:t>
            </a:r>
          </a:p>
          <a:p>
            <a:pPr lvl="1" algn="l">
              <a:spcBef>
                <a:spcPts val="0"/>
              </a:spcBef>
              <a:spcAft>
                <a:spcPts val="3000"/>
              </a:spcAft>
            </a:pPr>
            <a:r>
              <a:rPr lang="en-US" sz="2000" dirty="0">
                <a:solidFill>
                  <a:schemeClr val="tx1">
                    <a:lumMod val="65000"/>
                    <a:lumOff val="35000"/>
                  </a:schemeClr>
                </a:solidFill>
              </a:rPr>
              <a:t>Can be used to show trends over time</a:t>
            </a:r>
          </a:p>
          <a:p>
            <a:pPr algn="l">
              <a:spcBef>
                <a:spcPts val="0"/>
              </a:spcBef>
              <a:spcAft>
                <a:spcPts val="3000"/>
              </a:spcAft>
            </a:pPr>
            <a:r>
              <a:rPr lang="en-US" sz="2400" dirty="0">
                <a:solidFill>
                  <a:schemeClr val="tx1">
                    <a:lumMod val="65000"/>
                    <a:lumOff val="35000"/>
                  </a:schemeClr>
                </a:solidFill>
              </a:rPr>
              <a:t>TCE and OIA provide consultation on interpreting and improving teaching effectiveness using TCE scales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235" y="492597"/>
            <a:ext cx="2374595" cy="745667"/>
          </a:xfrm>
          <a:prstGeom prst="rect">
            <a:avLst/>
          </a:prstGeom>
        </p:spPr>
      </p:pic>
    </p:spTree>
    <p:custDataLst>
      <p:tags r:id="rId1"/>
    </p:custDataLst>
    <p:extLst>
      <p:ext uri="{BB962C8B-B14F-4D97-AF65-F5344CB8AC3E}">
        <p14:creationId xmlns:p14="http://schemas.microsoft.com/office/powerpoint/2010/main" val="826032416"/>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514600" y="1905000"/>
            <a:ext cx="480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spcBef>
                <a:spcPct val="50000"/>
              </a:spcBef>
              <a:buFontTx/>
              <a:buNone/>
            </a:pPr>
            <a:endParaRPr lang="en-US" altLang="en-US" sz="1800">
              <a:latin typeface="Verdana" charset="0"/>
            </a:endParaRPr>
          </a:p>
        </p:txBody>
      </p:sp>
      <p:sp>
        <p:nvSpPr>
          <p:cNvPr id="4099" name="Text Box 5"/>
          <p:cNvSpPr txBox="1">
            <a:spLocks noChangeArrowheads="1"/>
          </p:cNvSpPr>
          <p:nvPr/>
        </p:nvSpPr>
        <p:spPr bwMode="auto">
          <a:xfrm>
            <a:off x="838200" y="5791200"/>
            <a:ext cx="792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a:spcBef>
                <a:spcPct val="50000"/>
              </a:spcBef>
              <a:buFontTx/>
              <a:buNone/>
            </a:pPr>
            <a:endParaRPr lang="en-US" altLang="en-US" sz="1600">
              <a:latin typeface="Verdana" charset="0"/>
            </a:endParaRPr>
          </a:p>
        </p:txBody>
      </p:sp>
      <p:sp>
        <p:nvSpPr>
          <p:cNvPr id="4100" name="Rectangle 3"/>
          <p:cNvSpPr txBox="1">
            <a:spLocks noChangeArrowheads="1"/>
          </p:cNvSpPr>
          <p:nvPr/>
        </p:nvSpPr>
        <p:spPr bwMode="auto">
          <a:xfrm>
            <a:off x="0" y="1219200"/>
            <a:ext cx="9144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a:spcBef>
                <a:spcPct val="50000"/>
              </a:spcBef>
              <a:buFontTx/>
              <a:buNone/>
            </a:pPr>
            <a:r>
              <a:rPr lang="en-US" altLang="en-US" sz="4400" b="1">
                <a:solidFill>
                  <a:srgbClr val="002060"/>
                </a:solidFill>
              </a:rPr>
              <a:t> </a:t>
            </a:r>
          </a:p>
        </p:txBody>
      </p:sp>
      <p:sp>
        <p:nvSpPr>
          <p:cNvPr id="10" name="Title 1"/>
          <p:cNvSpPr txBox="1">
            <a:spLocks/>
          </p:cNvSpPr>
          <p:nvPr/>
        </p:nvSpPr>
        <p:spPr>
          <a:xfrm>
            <a:off x="609600" y="492597"/>
            <a:ext cx="8141896" cy="1307628"/>
          </a:xfrm>
          <a:prstGeom prst="rect">
            <a:avLst/>
          </a:prstGeom>
        </p:spPr>
        <p:txBody>
          <a:bodyPr>
            <a:normAutofit/>
          </a:bodyPr>
          <a:lstStyle>
            <a:lvl1pPr algn="ctr" defTabSz="457200" rtl="0" eaLnBrk="1" latinLnBrk="0" hangingPunct="1">
              <a:spcBef>
                <a:spcPct val="0"/>
              </a:spcBef>
              <a:buNone/>
              <a:defRPr sz="3600" b="1" kern="1200">
                <a:solidFill>
                  <a:srgbClr val="0C234B"/>
                </a:solidFill>
                <a:latin typeface="Verdana"/>
                <a:ea typeface="+mj-ea"/>
                <a:cs typeface="Verdana"/>
              </a:defRPr>
            </a:lvl1pPr>
          </a:lstStyle>
          <a:p>
            <a:pPr algn="l"/>
            <a:r>
              <a:rPr lang="en-US" sz="2800" dirty="0"/>
              <a:t>TCEs: ONLY ONE SOURCE </a:t>
            </a:r>
          </a:p>
          <a:p>
            <a:pPr algn="l"/>
            <a:r>
              <a:rPr lang="en-US" sz="2800" dirty="0"/>
              <a:t>OF STUDENT INPUT</a:t>
            </a:r>
          </a:p>
        </p:txBody>
      </p:sp>
      <p:sp>
        <p:nvSpPr>
          <p:cNvPr id="11" name="Content Placeholder 6"/>
          <p:cNvSpPr txBox="1">
            <a:spLocks/>
          </p:cNvSpPr>
          <p:nvPr/>
        </p:nvSpPr>
        <p:spPr>
          <a:xfrm>
            <a:off x="609600" y="2178844"/>
            <a:ext cx="8141896" cy="1185391"/>
          </a:xfrm>
          <a:prstGeom prst="rect">
            <a:avLst/>
          </a:prstGeom>
        </p:spPr>
        <p:txBody>
          <a:bodyPr>
            <a:noAutofit/>
          </a:bodyPr>
          <a:lstStyle>
            <a:lvl1pPr marL="342900" indent="-342900" algn="ctr" defTabSz="457200" rtl="0" eaLnBrk="1" latinLnBrk="0" hangingPunct="1">
              <a:spcBef>
                <a:spcPct val="20000"/>
              </a:spcBef>
              <a:buClr>
                <a:srgbClr val="AB0520"/>
              </a:buClr>
              <a:buFont typeface="Arial"/>
              <a:buChar char="•"/>
              <a:defRPr sz="2000" kern="1200">
                <a:solidFill>
                  <a:srgbClr val="6F868D"/>
                </a:solidFill>
                <a:latin typeface="Verdana"/>
                <a:ea typeface="+mn-ea"/>
                <a:cs typeface="Verdana"/>
              </a:defRPr>
            </a:lvl1pPr>
            <a:lvl2pPr marL="742950" indent="-285750" algn="ctr" defTabSz="457200" rtl="0" eaLnBrk="1" latinLnBrk="0" hangingPunct="1">
              <a:spcBef>
                <a:spcPct val="20000"/>
              </a:spcBef>
              <a:buClr>
                <a:srgbClr val="AB0520"/>
              </a:buClr>
              <a:buFont typeface="Arial"/>
              <a:buChar char="•"/>
              <a:defRPr sz="1600" kern="1200">
                <a:solidFill>
                  <a:srgbClr val="6F868D"/>
                </a:solidFill>
                <a:latin typeface="Verdana"/>
                <a:ea typeface="+mn-ea"/>
                <a:cs typeface="Verdana"/>
              </a:defRPr>
            </a:lvl2pPr>
            <a:lvl3pPr marL="1143000" indent="-228600" algn="ctr" defTabSz="457200" rtl="0" eaLnBrk="1" latinLnBrk="0" hangingPunct="1">
              <a:spcBef>
                <a:spcPct val="20000"/>
              </a:spcBef>
              <a:buClr>
                <a:srgbClr val="AB0520"/>
              </a:buClr>
              <a:buFont typeface="Arial"/>
              <a:buChar char="•"/>
              <a:defRPr sz="1200" kern="1200">
                <a:solidFill>
                  <a:srgbClr val="6F868D"/>
                </a:solidFill>
                <a:latin typeface="Verdana"/>
                <a:ea typeface="+mn-ea"/>
                <a:cs typeface="Verdana"/>
              </a:defRPr>
            </a:lvl3pPr>
            <a:lvl4pPr marL="1600200" indent="-228600" algn="ctr" defTabSz="457200" rtl="0" eaLnBrk="1" latinLnBrk="0" hangingPunct="1">
              <a:spcBef>
                <a:spcPct val="20000"/>
              </a:spcBef>
              <a:buClr>
                <a:srgbClr val="AB0520"/>
              </a:buClr>
              <a:buFont typeface="Arial"/>
              <a:buChar char="•"/>
              <a:defRPr sz="1200" kern="1200">
                <a:solidFill>
                  <a:srgbClr val="6F868D"/>
                </a:solidFill>
                <a:latin typeface="Verdana"/>
                <a:ea typeface="+mn-ea"/>
                <a:cs typeface="Verdana"/>
              </a:defRPr>
            </a:lvl4pPr>
            <a:lvl5pPr marL="2057400" indent="-228600" algn="ctr" defTabSz="457200" rtl="0" eaLnBrk="1" latinLnBrk="0" hangingPunct="1">
              <a:spcBef>
                <a:spcPct val="20000"/>
              </a:spcBef>
              <a:buClr>
                <a:srgbClr val="AB0520"/>
              </a:buClr>
              <a:buFont typeface="Arial"/>
              <a:buChar char="•"/>
              <a:defRPr sz="1200" kern="1200">
                <a:solidFill>
                  <a:srgbClr val="6F868D"/>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spcBef>
                <a:spcPts val="0"/>
              </a:spcBef>
              <a:spcAft>
                <a:spcPts val="3000"/>
              </a:spcAft>
            </a:pPr>
            <a:r>
              <a:rPr lang="en-US" sz="2400" dirty="0">
                <a:solidFill>
                  <a:schemeClr val="tx1">
                    <a:lumMod val="65000"/>
                    <a:lumOff val="35000"/>
                  </a:schemeClr>
                </a:solidFill>
              </a:rPr>
              <a:t>TCEs can provide student feedback to help assess a variety of teaching models, such as online classes, teams, TA’s, 7.5-week courses, and dynamically dated classes</a:t>
            </a:r>
          </a:p>
          <a:p>
            <a:pPr algn="l">
              <a:spcBef>
                <a:spcPts val="0"/>
              </a:spcBef>
              <a:spcAft>
                <a:spcPts val="3000"/>
              </a:spcAft>
            </a:pPr>
            <a:r>
              <a:rPr lang="en-US" sz="2400" dirty="0">
                <a:solidFill>
                  <a:schemeClr val="tx1">
                    <a:lumMod val="65000"/>
                    <a:lumOff val="35000"/>
                  </a:schemeClr>
                </a:solidFill>
              </a:rPr>
              <a:t>The availability of TCE results to UA students and faculty by course and instructor increases accountability for effective teaching</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235" y="492597"/>
            <a:ext cx="2374595" cy="745667"/>
          </a:xfrm>
          <a:prstGeom prst="rect">
            <a:avLst/>
          </a:prstGeom>
        </p:spPr>
      </p:pic>
    </p:spTree>
    <p:custDataLst>
      <p:tags r:id="rId1"/>
    </p:custDataLst>
    <p:extLst>
      <p:ext uri="{BB962C8B-B14F-4D97-AF65-F5344CB8AC3E}">
        <p14:creationId xmlns:p14="http://schemas.microsoft.com/office/powerpoint/2010/main" val="169955099"/>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514600" y="1905000"/>
            <a:ext cx="480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spcBef>
                <a:spcPct val="50000"/>
              </a:spcBef>
              <a:buFontTx/>
              <a:buNone/>
            </a:pPr>
            <a:endParaRPr lang="en-US" altLang="en-US" sz="1800">
              <a:latin typeface="Verdana" charset="0"/>
            </a:endParaRPr>
          </a:p>
        </p:txBody>
      </p:sp>
      <p:sp>
        <p:nvSpPr>
          <p:cNvPr id="4099" name="Text Box 5"/>
          <p:cNvSpPr txBox="1">
            <a:spLocks noChangeArrowheads="1"/>
          </p:cNvSpPr>
          <p:nvPr/>
        </p:nvSpPr>
        <p:spPr bwMode="auto">
          <a:xfrm>
            <a:off x="838200" y="5791200"/>
            <a:ext cx="792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a:spcBef>
                <a:spcPct val="50000"/>
              </a:spcBef>
              <a:buFontTx/>
              <a:buNone/>
            </a:pPr>
            <a:endParaRPr lang="en-US" altLang="en-US" sz="1600">
              <a:latin typeface="Verdana" charset="0"/>
            </a:endParaRPr>
          </a:p>
        </p:txBody>
      </p:sp>
      <p:sp>
        <p:nvSpPr>
          <p:cNvPr id="4100" name="Rectangle 3"/>
          <p:cNvSpPr txBox="1">
            <a:spLocks noChangeArrowheads="1"/>
          </p:cNvSpPr>
          <p:nvPr/>
        </p:nvSpPr>
        <p:spPr bwMode="auto">
          <a:xfrm>
            <a:off x="0" y="1168636"/>
            <a:ext cx="9144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a:spcBef>
                <a:spcPct val="50000"/>
              </a:spcBef>
              <a:buFontTx/>
              <a:buNone/>
            </a:pPr>
            <a:r>
              <a:rPr lang="en-US" altLang="en-US" sz="4400" b="1">
                <a:solidFill>
                  <a:srgbClr val="002060"/>
                </a:solidFill>
              </a:rPr>
              <a:t> </a:t>
            </a:r>
          </a:p>
        </p:txBody>
      </p:sp>
      <p:sp>
        <p:nvSpPr>
          <p:cNvPr id="10" name="Title 1"/>
          <p:cNvSpPr txBox="1">
            <a:spLocks/>
          </p:cNvSpPr>
          <p:nvPr/>
        </p:nvSpPr>
        <p:spPr>
          <a:xfrm>
            <a:off x="609600" y="492597"/>
            <a:ext cx="8141896" cy="1307628"/>
          </a:xfrm>
          <a:prstGeom prst="rect">
            <a:avLst/>
          </a:prstGeom>
        </p:spPr>
        <p:txBody>
          <a:bodyPr>
            <a:normAutofit/>
          </a:bodyPr>
          <a:lstStyle>
            <a:lvl1pPr algn="ctr" defTabSz="457200" rtl="0" eaLnBrk="1" latinLnBrk="0" hangingPunct="1">
              <a:spcBef>
                <a:spcPct val="0"/>
              </a:spcBef>
              <a:buNone/>
              <a:defRPr sz="3600" b="1" kern="1200">
                <a:solidFill>
                  <a:srgbClr val="0C234B"/>
                </a:solidFill>
                <a:latin typeface="Verdana"/>
                <a:ea typeface="+mj-ea"/>
                <a:cs typeface="Verdana"/>
              </a:defRPr>
            </a:lvl1pPr>
          </a:lstStyle>
          <a:p>
            <a:pPr algn="l"/>
            <a:r>
              <a:rPr lang="en-US" sz="2800" dirty="0"/>
              <a:t>CORE QUESTIONS</a:t>
            </a:r>
          </a:p>
        </p:txBody>
      </p:sp>
      <p:sp>
        <p:nvSpPr>
          <p:cNvPr id="11" name="Content Placeholder 6"/>
          <p:cNvSpPr txBox="1">
            <a:spLocks/>
          </p:cNvSpPr>
          <p:nvPr/>
        </p:nvSpPr>
        <p:spPr>
          <a:xfrm>
            <a:off x="609600" y="1574242"/>
            <a:ext cx="8141896" cy="1185391"/>
          </a:xfrm>
          <a:prstGeom prst="rect">
            <a:avLst/>
          </a:prstGeom>
        </p:spPr>
        <p:txBody>
          <a:bodyPr>
            <a:noAutofit/>
          </a:bodyPr>
          <a:lstStyle>
            <a:lvl1pPr marL="342900" indent="-342900" algn="ctr" defTabSz="457200" rtl="0" eaLnBrk="1" latinLnBrk="0" hangingPunct="1">
              <a:spcBef>
                <a:spcPct val="20000"/>
              </a:spcBef>
              <a:buClr>
                <a:srgbClr val="AB0520"/>
              </a:buClr>
              <a:buFont typeface="Arial"/>
              <a:buChar char="•"/>
              <a:defRPr sz="2000" kern="1200">
                <a:solidFill>
                  <a:srgbClr val="6F868D"/>
                </a:solidFill>
                <a:latin typeface="Verdana"/>
                <a:ea typeface="+mn-ea"/>
                <a:cs typeface="Verdana"/>
              </a:defRPr>
            </a:lvl1pPr>
            <a:lvl2pPr marL="742950" indent="-285750" algn="ctr" defTabSz="457200" rtl="0" eaLnBrk="1" latinLnBrk="0" hangingPunct="1">
              <a:spcBef>
                <a:spcPct val="20000"/>
              </a:spcBef>
              <a:buClr>
                <a:srgbClr val="AB0520"/>
              </a:buClr>
              <a:buFont typeface="Arial"/>
              <a:buChar char="•"/>
              <a:defRPr sz="1600" kern="1200">
                <a:solidFill>
                  <a:srgbClr val="6F868D"/>
                </a:solidFill>
                <a:latin typeface="Verdana"/>
                <a:ea typeface="+mn-ea"/>
                <a:cs typeface="Verdana"/>
              </a:defRPr>
            </a:lvl2pPr>
            <a:lvl3pPr marL="1143000" indent="-228600" algn="ctr" defTabSz="457200" rtl="0" eaLnBrk="1" latinLnBrk="0" hangingPunct="1">
              <a:spcBef>
                <a:spcPct val="20000"/>
              </a:spcBef>
              <a:buClr>
                <a:srgbClr val="AB0520"/>
              </a:buClr>
              <a:buFont typeface="Arial"/>
              <a:buChar char="•"/>
              <a:defRPr sz="1200" kern="1200">
                <a:solidFill>
                  <a:srgbClr val="6F868D"/>
                </a:solidFill>
                <a:latin typeface="Verdana"/>
                <a:ea typeface="+mn-ea"/>
                <a:cs typeface="Verdana"/>
              </a:defRPr>
            </a:lvl3pPr>
            <a:lvl4pPr marL="1600200" indent="-228600" algn="ctr" defTabSz="457200" rtl="0" eaLnBrk="1" latinLnBrk="0" hangingPunct="1">
              <a:spcBef>
                <a:spcPct val="20000"/>
              </a:spcBef>
              <a:buClr>
                <a:srgbClr val="AB0520"/>
              </a:buClr>
              <a:buFont typeface="Arial"/>
              <a:buChar char="•"/>
              <a:defRPr sz="1200" kern="1200">
                <a:solidFill>
                  <a:srgbClr val="6F868D"/>
                </a:solidFill>
                <a:latin typeface="Verdana"/>
                <a:ea typeface="+mn-ea"/>
                <a:cs typeface="Verdana"/>
              </a:defRPr>
            </a:lvl4pPr>
            <a:lvl5pPr marL="2057400" indent="-228600" algn="ctr" defTabSz="457200" rtl="0" eaLnBrk="1" latinLnBrk="0" hangingPunct="1">
              <a:spcBef>
                <a:spcPct val="20000"/>
              </a:spcBef>
              <a:buClr>
                <a:srgbClr val="AB0520"/>
              </a:buClr>
              <a:buFont typeface="Arial"/>
              <a:buChar char="•"/>
              <a:defRPr sz="1200" kern="1200">
                <a:solidFill>
                  <a:srgbClr val="6F868D"/>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spcBef>
                <a:spcPts val="0"/>
              </a:spcBef>
              <a:spcAft>
                <a:spcPts val="600"/>
              </a:spcAft>
              <a:buNone/>
            </a:pPr>
            <a:r>
              <a:rPr lang="en-US" b="1" dirty="0">
                <a:solidFill>
                  <a:schemeClr val="tx1">
                    <a:lumMod val="65000"/>
                    <a:lumOff val="35000"/>
                  </a:schemeClr>
                </a:solidFill>
              </a:rPr>
              <a:t>The 11 core questions are:</a:t>
            </a:r>
          </a:p>
          <a:p>
            <a:pPr marL="457200" indent="-457200" algn="l">
              <a:spcBef>
                <a:spcPts val="0"/>
              </a:spcBef>
              <a:spcAft>
                <a:spcPts val="600"/>
              </a:spcAft>
              <a:buFont typeface="+mj-lt"/>
              <a:buAutoNum type="arabicPeriod"/>
            </a:pPr>
            <a:r>
              <a:rPr lang="en-US" dirty="0">
                <a:solidFill>
                  <a:schemeClr val="tx1">
                    <a:lumMod val="65000"/>
                    <a:lumOff val="35000"/>
                  </a:schemeClr>
                </a:solidFill>
              </a:rPr>
              <a:t>What is your overall rating of this instructor’s teaching effectiveness?</a:t>
            </a:r>
          </a:p>
          <a:p>
            <a:pPr marL="457200" indent="-457200" algn="l">
              <a:spcBef>
                <a:spcPts val="0"/>
              </a:spcBef>
              <a:spcAft>
                <a:spcPts val="600"/>
              </a:spcAft>
              <a:buFont typeface="+mj-lt"/>
              <a:buAutoNum type="arabicPeriod"/>
            </a:pPr>
            <a:r>
              <a:rPr lang="en-US" dirty="0">
                <a:solidFill>
                  <a:schemeClr val="tx1">
                    <a:lumMod val="65000"/>
                    <a:lumOff val="35000"/>
                  </a:schemeClr>
                </a:solidFill>
              </a:rPr>
              <a:t>What is your rating of this instructor compared with other instructors you have had?</a:t>
            </a:r>
          </a:p>
          <a:p>
            <a:pPr marL="457200" indent="-457200" algn="l">
              <a:spcBef>
                <a:spcPts val="0"/>
              </a:spcBef>
              <a:spcAft>
                <a:spcPts val="600"/>
              </a:spcAft>
              <a:buFont typeface="+mj-lt"/>
              <a:buAutoNum type="arabicPeriod"/>
            </a:pPr>
            <a:r>
              <a:rPr lang="en-US" dirty="0">
                <a:solidFill>
                  <a:schemeClr val="tx1">
                    <a:lumMod val="65000"/>
                    <a:lumOff val="35000"/>
                  </a:schemeClr>
                </a:solidFill>
              </a:rPr>
              <a:t>What is your overall rating of this course?</a:t>
            </a:r>
          </a:p>
          <a:p>
            <a:pPr marL="457200" indent="-457200" algn="l">
              <a:spcBef>
                <a:spcPts val="0"/>
              </a:spcBef>
              <a:spcAft>
                <a:spcPts val="600"/>
              </a:spcAft>
              <a:buFont typeface="+mj-lt"/>
              <a:buAutoNum type="arabicPeriod"/>
            </a:pPr>
            <a:r>
              <a:rPr lang="en-US" dirty="0">
                <a:solidFill>
                  <a:schemeClr val="tx1">
                    <a:lumMod val="65000"/>
                    <a:lumOff val="35000"/>
                  </a:schemeClr>
                </a:solidFill>
              </a:rPr>
              <a:t>I was treated with respect in this class</a:t>
            </a:r>
          </a:p>
          <a:p>
            <a:pPr marL="457200" indent="-457200" algn="l">
              <a:spcBef>
                <a:spcPts val="0"/>
              </a:spcBef>
              <a:spcAft>
                <a:spcPts val="600"/>
              </a:spcAft>
              <a:buFont typeface="+mj-lt"/>
              <a:buAutoNum type="arabicPeriod"/>
            </a:pPr>
            <a:r>
              <a:rPr lang="en-US" dirty="0">
                <a:solidFill>
                  <a:schemeClr val="tx1">
                    <a:lumMod val="65000"/>
                    <a:lumOff val="35000"/>
                  </a:schemeClr>
                </a:solidFill>
              </a:rPr>
              <a:t>Rate the overall usefulness of in-class meeting time activities (e.g., lectures, discussions, teamwork, labs) in helping you achieve important course goals and objectives</a:t>
            </a:r>
          </a:p>
          <a:p>
            <a:pPr marL="457200" indent="-457200" algn="l">
              <a:spcBef>
                <a:spcPts val="0"/>
              </a:spcBef>
              <a:spcAft>
                <a:spcPts val="600"/>
              </a:spcAft>
              <a:buFont typeface="+mj-lt"/>
              <a:buAutoNum type="arabicPeriod"/>
            </a:pPr>
            <a:r>
              <a:rPr lang="en-US" dirty="0">
                <a:solidFill>
                  <a:schemeClr val="tx1">
                    <a:lumMod val="65000"/>
                    <a:lumOff val="35000"/>
                  </a:schemeClr>
                </a:solidFill>
              </a:rPr>
              <a:t>Rate the overall usefulness of outside (not in class) assignments (homework, papers, reports, social projects, online work) in helping you achieve important course goals and objectives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235" y="492597"/>
            <a:ext cx="2374595" cy="745667"/>
          </a:xfrm>
          <a:prstGeom prst="rect">
            <a:avLst/>
          </a:prstGeom>
        </p:spPr>
      </p:pic>
    </p:spTree>
    <p:custDataLst>
      <p:tags r:id="rId1"/>
    </p:custDataLst>
    <p:extLst>
      <p:ext uri="{BB962C8B-B14F-4D97-AF65-F5344CB8AC3E}">
        <p14:creationId xmlns:p14="http://schemas.microsoft.com/office/powerpoint/2010/main" val="1209551875"/>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514600" y="1905000"/>
            <a:ext cx="480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spcBef>
                <a:spcPct val="50000"/>
              </a:spcBef>
              <a:buFontTx/>
              <a:buNone/>
            </a:pPr>
            <a:endParaRPr lang="en-US" altLang="en-US" sz="1800">
              <a:latin typeface="Verdana" charset="0"/>
            </a:endParaRPr>
          </a:p>
        </p:txBody>
      </p:sp>
      <p:sp>
        <p:nvSpPr>
          <p:cNvPr id="4099" name="Text Box 5"/>
          <p:cNvSpPr txBox="1">
            <a:spLocks noChangeArrowheads="1"/>
          </p:cNvSpPr>
          <p:nvPr/>
        </p:nvSpPr>
        <p:spPr bwMode="auto">
          <a:xfrm>
            <a:off x="838200" y="5791200"/>
            <a:ext cx="792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a:spcBef>
                <a:spcPct val="50000"/>
              </a:spcBef>
              <a:buFontTx/>
              <a:buNone/>
            </a:pPr>
            <a:endParaRPr lang="en-US" altLang="en-US" sz="1600">
              <a:latin typeface="Verdana" charset="0"/>
            </a:endParaRPr>
          </a:p>
        </p:txBody>
      </p:sp>
      <p:sp>
        <p:nvSpPr>
          <p:cNvPr id="4100" name="Rectangle 3"/>
          <p:cNvSpPr txBox="1">
            <a:spLocks noChangeArrowheads="1"/>
          </p:cNvSpPr>
          <p:nvPr/>
        </p:nvSpPr>
        <p:spPr bwMode="auto">
          <a:xfrm>
            <a:off x="0" y="1168636"/>
            <a:ext cx="9144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a:spcBef>
                <a:spcPct val="50000"/>
              </a:spcBef>
              <a:buFontTx/>
              <a:buNone/>
            </a:pPr>
            <a:r>
              <a:rPr lang="en-US" altLang="en-US" sz="4400" b="1">
                <a:solidFill>
                  <a:srgbClr val="002060"/>
                </a:solidFill>
              </a:rPr>
              <a:t> </a:t>
            </a:r>
          </a:p>
        </p:txBody>
      </p:sp>
      <p:sp>
        <p:nvSpPr>
          <p:cNvPr id="10" name="Title 1"/>
          <p:cNvSpPr txBox="1">
            <a:spLocks/>
          </p:cNvSpPr>
          <p:nvPr/>
        </p:nvSpPr>
        <p:spPr>
          <a:xfrm>
            <a:off x="609600" y="492597"/>
            <a:ext cx="8141896" cy="1307628"/>
          </a:xfrm>
          <a:prstGeom prst="rect">
            <a:avLst/>
          </a:prstGeom>
        </p:spPr>
        <p:txBody>
          <a:bodyPr>
            <a:normAutofit/>
          </a:bodyPr>
          <a:lstStyle>
            <a:lvl1pPr algn="ctr" defTabSz="457200" rtl="0" eaLnBrk="1" latinLnBrk="0" hangingPunct="1">
              <a:spcBef>
                <a:spcPct val="0"/>
              </a:spcBef>
              <a:buNone/>
              <a:defRPr sz="3600" b="1" kern="1200">
                <a:solidFill>
                  <a:srgbClr val="0C234B"/>
                </a:solidFill>
                <a:latin typeface="Verdana"/>
                <a:ea typeface="+mj-ea"/>
                <a:cs typeface="Verdana"/>
              </a:defRPr>
            </a:lvl1pPr>
          </a:lstStyle>
          <a:p>
            <a:pPr algn="l"/>
            <a:r>
              <a:rPr lang="en-US" sz="2800" dirty="0"/>
              <a:t>CORE QUESTIONS</a:t>
            </a:r>
          </a:p>
        </p:txBody>
      </p:sp>
      <p:sp>
        <p:nvSpPr>
          <p:cNvPr id="11" name="Content Placeholder 6"/>
          <p:cNvSpPr txBox="1">
            <a:spLocks/>
          </p:cNvSpPr>
          <p:nvPr/>
        </p:nvSpPr>
        <p:spPr>
          <a:xfrm>
            <a:off x="609600" y="1574242"/>
            <a:ext cx="8141896" cy="1185391"/>
          </a:xfrm>
          <a:prstGeom prst="rect">
            <a:avLst/>
          </a:prstGeom>
        </p:spPr>
        <p:txBody>
          <a:bodyPr>
            <a:noAutofit/>
          </a:bodyPr>
          <a:lstStyle>
            <a:lvl1pPr marL="342900" indent="-342900" algn="ctr" defTabSz="457200" rtl="0" eaLnBrk="1" latinLnBrk="0" hangingPunct="1">
              <a:spcBef>
                <a:spcPct val="20000"/>
              </a:spcBef>
              <a:buClr>
                <a:srgbClr val="AB0520"/>
              </a:buClr>
              <a:buFont typeface="Arial"/>
              <a:buChar char="•"/>
              <a:defRPr sz="2000" kern="1200">
                <a:solidFill>
                  <a:srgbClr val="6F868D"/>
                </a:solidFill>
                <a:latin typeface="Verdana"/>
                <a:ea typeface="+mn-ea"/>
                <a:cs typeface="Verdana"/>
              </a:defRPr>
            </a:lvl1pPr>
            <a:lvl2pPr marL="742950" indent="-285750" algn="ctr" defTabSz="457200" rtl="0" eaLnBrk="1" latinLnBrk="0" hangingPunct="1">
              <a:spcBef>
                <a:spcPct val="20000"/>
              </a:spcBef>
              <a:buClr>
                <a:srgbClr val="AB0520"/>
              </a:buClr>
              <a:buFont typeface="Arial"/>
              <a:buChar char="•"/>
              <a:defRPr sz="1600" kern="1200">
                <a:solidFill>
                  <a:srgbClr val="6F868D"/>
                </a:solidFill>
                <a:latin typeface="Verdana"/>
                <a:ea typeface="+mn-ea"/>
                <a:cs typeface="Verdana"/>
              </a:defRPr>
            </a:lvl2pPr>
            <a:lvl3pPr marL="1143000" indent="-228600" algn="ctr" defTabSz="457200" rtl="0" eaLnBrk="1" latinLnBrk="0" hangingPunct="1">
              <a:spcBef>
                <a:spcPct val="20000"/>
              </a:spcBef>
              <a:buClr>
                <a:srgbClr val="AB0520"/>
              </a:buClr>
              <a:buFont typeface="Arial"/>
              <a:buChar char="•"/>
              <a:defRPr sz="1200" kern="1200">
                <a:solidFill>
                  <a:srgbClr val="6F868D"/>
                </a:solidFill>
                <a:latin typeface="Verdana"/>
                <a:ea typeface="+mn-ea"/>
                <a:cs typeface="Verdana"/>
              </a:defRPr>
            </a:lvl3pPr>
            <a:lvl4pPr marL="1600200" indent="-228600" algn="ctr" defTabSz="457200" rtl="0" eaLnBrk="1" latinLnBrk="0" hangingPunct="1">
              <a:spcBef>
                <a:spcPct val="20000"/>
              </a:spcBef>
              <a:buClr>
                <a:srgbClr val="AB0520"/>
              </a:buClr>
              <a:buFont typeface="Arial"/>
              <a:buChar char="•"/>
              <a:defRPr sz="1200" kern="1200">
                <a:solidFill>
                  <a:srgbClr val="6F868D"/>
                </a:solidFill>
                <a:latin typeface="Verdana"/>
                <a:ea typeface="+mn-ea"/>
                <a:cs typeface="Verdana"/>
              </a:defRPr>
            </a:lvl4pPr>
            <a:lvl5pPr marL="2057400" indent="-228600" algn="ctr" defTabSz="457200" rtl="0" eaLnBrk="1" latinLnBrk="0" hangingPunct="1">
              <a:spcBef>
                <a:spcPct val="20000"/>
              </a:spcBef>
              <a:buClr>
                <a:srgbClr val="AB0520"/>
              </a:buClr>
              <a:buFont typeface="Arial"/>
              <a:buChar char="•"/>
              <a:defRPr sz="1200" kern="1200">
                <a:solidFill>
                  <a:srgbClr val="6F868D"/>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spcBef>
                <a:spcPts val="0"/>
              </a:spcBef>
              <a:spcAft>
                <a:spcPts val="600"/>
              </a:spcAft>
              <a:buNone/>
            </a:pPr>
            <a:r>
              <a:rPr lang="en-US" b="1" dirty="0">
                <a:solidFill>
                  <a:schemeClr val="tx1">
                    <a:lumMod val="65000"/>
                    <a:lumOff val="35000"/>
                  </a:schemeClr>
                </a:solidFill>
              </a:rPr>
              <a:t>The 11 core questions are:</a:t>
            </a:r>
          </a:p>
          <a:p>
            <a:pPr marL="457200" indent="-457200" algn="l">
              <a:spcBef>
                <a:spcPts val="0"/>
              </a:spcBef>
              <a:spcAft>
                <a:spcPts val="1200"/>
              </a:spcAft>
              <a:buFont typeface="+mj-lt"/>
              <a:buAutoNum type="arabicPeriod" startAt="7"/>
            </a:pPr>
            <a:r>
              <a:rPr lang="en-US" dirty="0">
                <a:solidFill>
                  <a:schemeClr val="tx1">
                    <a:lumMod val="65000"/>
                    <a:lumOff val="35000"/>
                  </a:schemeClr>
                </a:solidFill>
              </a:rPr>
              <a:t>Rate the overall usefulness of assigned texts and readings (print or online) in helping you achieve important course goals and objectives</a:t>
            </a:r>
          </a:p>
          <a:p>
            <a:pPr marL="457200" indent="-457200" algn="l">
              <a:spcBef>
                <a:spcPts val="0"/>
              </a:spcBef>
              <a:spcAft>
                <a:spcPts val="1200"/>
              </a:spcAft>
              <a:buFont typeface="+mj-lt"/>
              <a:buAutoNum type="arabicPeriod" startAt="7"/>
            </a:pPr>
            <a:r>
              <a:rPr lang="en-US" dirty="0">
                <a:solidFill>
                  <a:schemeClr val="tx1">
                    <a:lumMod val="65000"/>
                    <a:lumOff val="35000"/>
                  </a:schemeClr>
                </a:solidFill>
              </a:rPr>
              <a:t>Rate the overall usefulness of online instructional tools and technology in this course (e.g., D2L, Blackboard, </a:t>
            </a:r>
            <a:r>
              <a:rPr lang="en-US" dirty="0" err="1">
                <a:solidFill>
                  <a:schemeClr val="tx1">
                    <a:lumMod val="65000"/>
                    <a:lumOff val="35000"/>
                  </a:schemeClr>
                </a:solidFill>
              </a:rPr>
              <a:t>Panopto</a:t>
            </a:r>
            <a:r>
              <a:rPr lang="en-US" dirty="0">
                <a:solidFill>
                  <a:schemeClr val="tx1">
                    <a:lumMod val="65000"/>
                    <a:lumOff val="35000"/>
                  </a:schemeClr>
                </a:solidFill>
              </a:rPr>
              <a:t>, Moodle, custom course websites and tools) in helping you achieve important course goals and objectives</a:t>
            </a:r>
          </a:p>
          <a:p>
            <a:pPr marL="457200" indent="-457200" algn="l">
              <a:spcBef>
                <a:spcPts val="0"/>
              </a:spcBef>
              <a:spcAft>
                <a:spcPts val="1200"/>
              </a:spcAft>
              <a:buFont typeface="+mj-lt"/>
              <a:buAutoNum type="arabicPeriod" startAt="7"/>
            </a:pPr>
            <a:r>
              <a:rPr lang="en-US" dirty="0">
                <a:solidFill>
                  <a:schemeClr val="tx1">
                    <a:lumMod val="65000"/>
                    <a:lumOff val="35000"/>
                  </a:schemeClr>
                </a:solidFill>
              </a:rPr>
              <a:t>How difficult was this course for you?</a:t>
            </a:r>
          </a:p>
          <a:p>
            <a:pPr marL="457200" indent="-457200" algn="l">
              <a:spcBef>
                <a:spcPts val="0"/>
              </a:spcBef>
              <a:spcAft>
                <a:spcPts val="1200"/>
              </a:spcAft>
              <a:buFont typeface="+mj-lt"/>
              <a:buAutoNum type="arabicPeriod" startAt="7"/>
            </a:pPr>
            <a:r>
              <a:rPr lang="en-US" dirty="0">
                <a:solidFill>
                  <a:schemeClr val="tx1">
                    <a:lumMod val="65000"/>
                    <a:lumOff val="35000"/>
                  </a:schemeClr>
                </a:solidFill>
              </a:rPr>
              <a:t>How much do you feel you have learned in this course?</a:t>
            </a:r>
          </a:p>
          <a:p>
            <a:pPr marL="457200" indent="-457200" algn="l">
              <a:spcBef>
                <a:spcPts val="0"/>
              </a:spcBef>
              <a:spcAft>
                <a:spcPts val="1200"/>
              </a:spcAft>
              <a:buFont typeface="+mj-lt"/>
              <a:buAutoNum type="arabicPeriod" startAt="7"/>
            </a:pPr>
            <a:r>
              <a:rPr lang="en-US" dirty="0">
                <a:solidFill>
                  <a:schemeClr val="tx1">
                    <a:lumMod val="65000"/>
                    <a:lumOff val="35000"/>
                  </a:schemeClr>
                </a:solidFill>
              </a:rPr>
              <a:t>Of the total hours you spent in this class, how many were valuable in advancing your education?</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235" y="492597"/>
            <a:ext cx="2374595" cy="745667"/>
          </a:xfrm>
          <a:prstGeom prst="rect">
            <a:avLst/>
          </a:prstGeom>
        </p:spPr>
      </p:pic>
    </p:spTree>
    <p:custDataLst>
      <p:tags r:id="rId1"/>
    </p:custDataLst>
    <p:extLst>
      <p:ext uri="{BB962C8B-B14F-4D97-AF65-F5344CB8AC3E}">
        <p14:creationId xmlns:p14="http://schemas.microsoft.com/office/powerpoint/2010/main" val="700728942"/>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290" y="256853"/>
            <a:ext cx="7772400" cy="1103313"/>
          </a:xfrm>
        </p:spPr>
        <p:txBody>
          <a:bodyPr>
            <a:normAutofit/>
          </a:bodyPr>
          <a:lstStyle/>
          <a:p>
            <a:r>
              <a:rPr lang="en-US" sz="2800" dirty="0"/>
              <a:t>OUR AGENDA</a:t>
            </a:r>
          </a:p>
        </p:txBody>
      </p:sp>
      <p:sp>
        <p:nvSpPr>
          <p:cNvPr id="7" name="Content Placeholder 6"/>
          <p:cNvSpPr>
            <a:spLocks noGrp="1"/>
          </p:cNvSpPr>
          <p:nvPr>
            <p:ph idx="1"/>
          </p:nvPr>
        </p:nvSpPr>
        <p:spPr>
          <a:xfrm>
            <a:off x="523472" y="1360166"/>
            <a:ext cx="8096035" cy="1418046"/>
          </a:xfrm>
        </p:spPr>
        <p:txBody>
          <a:bodyPr>
            <a:noAutofit/>
          </a:bodyPr>
          <a:lstStyle/>
          <a:p>
            <a:pPr>
              <a:spcBef>
                <a:spcPts val="0"/>
              </a:spcBef>
              <a:spcAft>
                <a:spcPts val="2400"/>
              </a:spcAft>
              <a:buSzPct val="120000"/>
              <a:defRPr/>
            </a:pPr>
            <a:r>
              <a:rPr lang="en-US" sz="3000" dirty="0">
                <a:solidFill>
                  <a:schemeClr val="tx1">
                    <a:lumMod val="65000"/>
                    <a:lumOff val="35000"/>
                  </a:schemeClr>
                </a:solidFill>
              </a:rPr>
              <a:t>The University of Arizona’s inclusive view of scholarship</a:t>
            </a:r>
          </a:p>
          <a:p>
            <a:pPr>
              <a:spcBef>
                <a:spcPts val="0"/>
              </a:spcBef>
              <a:spcAft>
                <a:spcPts val="2400"/>
              </a:spcAft>
              <a:buSzPct val="120000"/>
              <a:defRPr/>
            </a:pPr>
            <a:r>
              <a:rPr lang="en-US" sz="3000" dirty="0">
                <a:solidFill>
                  <a:schemeClr val="tx1">
                    <a:lumMod val="65000"/>
                    <a:lumOff val="35000"/>
                  </a:schemeClr>
                </a:solidFill>
              </a:rPr>
              <a:t>Peer reviews and evaluation of teaching portfolios</a:t>
            </a:r>
          </a:p>
          <a:p>
            <a:pPr>
              <a:spcBef>
                <a:spcPts val="0"/>
              </a:spcBef>
              <a:spcAft>
                <a:spcPts val="2400"/>
              </a:spcAft>
              <a:buSzPct val="120000"/>
              <a:defRPr/>
            </a:pPr>
            <a:r>
              <a:rPr lang="en-US" sz="3000" dirty="0">
                <a:solidFill>
                  <a:schemeClr val="tx1">
                    <a:lumMod val="65000"/>
                    <a:lumOff val="35000"/>
                  </a:schemeClr>
                </a:solidFill>
              </a:rPr>
              <a:t>Interpreting teacher course evaluations (TCEs)</a:t>
            </a:r>
          </a:p>
          <a:p>
            <a:pPr>
              <a:spcBef>
                <a:spcPts val="0"/>
              </a:spcBef>
              <a:spcAft>
                <a:spcPts val="2400"/>
              </a:spcAft>
              <a:buSzPct val="120000"/>
              <a:defRPr/>
            </a:pPr>
            <a:r>
              <a:rPr lang="en-US" sz="3000" dirty="0">
                <a:solidFill>
                  <a:schemeClr val="tx1">
                    <a:lumMod val="65000"/>
                    <a:lumOff val="35000"/>
                  </a:schemeClr>
                </a:solidFill>
              </a:rPr>
              <a:t>Documenting outreach and service</a:t>
            </a:r>
          </a:p>
          <a:p>
            <a:pPr>
              <a:spcBef>
                <a:spcPts val="0"/>
              </a:spcBef>
              <a:spcAft>
                <a:spcPts val="2400"/>
              </a:spcAft>
              <a:buSzPct val="120000"/>
              <a:defRPr/>
            </a:pPr>
            <a:r>
              <a:rPr lang="en-US" sz="3000" dirty="0">
                <a:solidFill>
                  <a:schemeClr val="tx1">
                    <a:lumMod val="65000"/>
                    <a:lumOff val="35000"/>
                  </a:schemeClr>
                </a:solidFill>
              </a:rPr>
              <a:t>Wrap-up and discussion</a:t>
            </a:r>
          </a:p>
          <a:p>
            <a:endParaRPr lang="en-US" sz="1400" dirty="0"/>
          </a:p>
        </p:txBody>
      </p:sp>
    </p:spTree>
    <p:extLst>
      <p:ext uri="{BB962C8B-B14F-4D97-AF65-F5344CB8AC3E}">
        <p14:creationId xmlns:p14="http://schemas.microsoft.com/office/powerpoint/2010/main" val="1615819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514600" y="1905000"/>
            <a:ext cx="480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spcBef>
                <a:spcPct val="50000"/>
              </a:spcBef>
              <a:buFontTx/>
              <a:buNone/>
            </a:pPr>
            <a:endParaRPr lang="en-US" altLang="en-US" sz="1800">
              <a:latin typeface="Verdana" charset="0"/>
            </a:endParaRPr>
          </a:p>
        </p:txBody>
      </p:sp>
      <p:sp>
        <p:nvSpPr>
          <p:cNvPr id="4099" name="Text Box 5"/>
          <p:cNvSpPr txBox="1">
            <a:spLocks noChangeArrowheads="1"/>
          </p:cNvSpPr>
          <p:nvPr/>
        </p:nvSpPr>
        <p:spPr bwMode="auto">
          <a:xfrm>
            <a:off x="838200" y="5791200"/>
            <a:ext cx="792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a:spcBef>
                <a:spcPct val="50000"/>
              </a:spcBef>
              <a:buFontTx/>
              <a:buNone/>
            </a:pPr>
            <a:endParaRPr lang="en-US" altLang="en-US" sz="1600">
              <a:latin typeface="Verdana" charset="0"/>
            </a:endParaRPr>
          </a:p>
        </p:txBody>
      </p:sp>
      <p:sp>
        <p:nvSpPr>
          <p:cNvPr id="4100" name="Rectangle 3"/>
          <p:cNvSpPr txBox="1">
            <a:spLocks noChangeArrowheads="1"/>
          </p:cNvSpPr>
          <p:nvPr/>
        </p:nvSpPr>
        <p:spPr bwMode="auto">
          <a:xfrm>
            <a:off x="0" y="1168636"/>
            <a:ext cx="9144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a:spcBef>
                <a:spcPct val="50000"/>
              </a:spcBef>
              <a:buFontTx/>
              <a:buNone/>
            </a:pPr>
            <a:r>
              <a:rPr lang="en-US" altLang="en-US" sz="4400" b="1">
                <a:solidFill>
                  <a:srgbClr val="002060"/>
                </a:solidFill>
              </a:rPr>
              <a:t> </a:t>
            </a:r>
          </a:p>
        </p:txBody>
      </p:sp>
      <p:sp>
        <p:nvSpPr>
          <p:cNvPr id="10" name="Title 1"/>
          <p:cNvSpPr txBox="1">
            <a:spLocks/>
          </p:cNvSpPr>
          <p:nvPr/>
        </p:nvSpPr>
        <p:spPr>
          <a:xfrm>
            <a:off x="609600" y="492597"/>
            <a:ext cx="8141896" cy="1307628"/>
          </a:xfrm>
          <a:prstGeom prst="rect">
            <a:avLst/>
          </a:prstGeom>
        </p:spPr>
        <p:txBody>
          <a:bodyPr>
            <a:normAutofit/>
          </a:bodyPr>
          <a:lstStyle>
            <a:lvl1pPr algn="ctr" defTabSz="457200" rtl="0" eaLnBrk="1" latinLnBrk="0" hangingPunct="1">
              <a:spcBef>
                <a:spcPct val="0"/>
              </a:spcBef>
              <a:buNone/>
              <a:defRPr sz="3600" b="1" kern="1200">
                <a:solidFill>
                  <a:srgbClr val="0C234B"/>
                </a:solidFill>
                <a:latin typeface="Verdana"/>
                <a:ea typeface="+mj-ea"/>
                <a:cs typeface="Verdana"/>
              </a:defRPr>
            </a:lvl1pPr>
          </a:lstStyle>
          <a:p>
            <a:pPr algn="l"/>
            <a:r>
              <a:rPr lang="en-US" sz="2800" dirty="0"/>
              <a:t>CORE QUESTIONS</a:t>
            </a:r>
          </a:p>
        </p:txBody>
      </p:sp>
      <p:sp>
        <p:nvSpPr>
          <p:cNvPr id="11" name="Content Placeholder 6"/>
          <p:cNvSpPr txBox="1">
            <a:spLocks/>
          </p:cNvSpPr>
          <p:nvPr/>
        </p:nvSpPr>
        <p:spPr>
          <a:xfrm>
            <a:off x="609600" y="1503952"/>
            <a:ext cx="8153400" cy="1185391"/>
          </a:xfrm>
          <a:prstGeom prst="rect">
            <a:avLst/>
          </a:prstGeom>
        </p:spPr>
        <p:txBody>
          <a:bodyPr>
            <a:noAutofit/>
          </a:bodyPr>
          <a:lstStyle>
            <a:lvl1pPr marL="342900" indent="-342900" algn="ctr" defTabSz="457200" rtl="0" eaLnBrk="1" latinLnBrk="0" hangingPunct="1">
              <a:spcBef>
                <a:spcPct val="20000"/>
              </a:spcBef>
              <a:buClr>
                <a:srgbClr val="AB0520"/>
              </a:buClr>
              <a:buFont typeface="Arial"/>
              <a:buChar char="•"/>
              <a:defRPr sz="2000" kern="1200">
                <a:solidFill>
                  <a:srgbClr val="6F868D"/>
                </a:solidFill>
                <a:latin typeface="Verdana"/>
                <a:ea typeface="+mn-ea"/>
                <a:cs typeface="Verdana"/>
              </a:defRPr>
            </a:lvl1pPr>
            <a:lvl2pPr marL="742950" indent="-285750" algn="ctr" defTabSz="457200" rtl="0" eaLnBrk="1" latinLnBrk="0" hangingPunct="1">
              <a:spcBef>
                <a:spcPct val="20000"/>
              </a:spcBef>
              <a:buClr>
                <a:srgbClr val="AB0520"/>
              </a:buClr>
              <a:buFont typeface="Arial"/>
              <a:buChar char="•"/>
              <a:defRPr sz="1600" kern="1200">
                <a:solidFill>
                  <a:srgbClr val="6F868D"/>
                </a:solidFill>
                <a:latin typeface="Verdana"/>
                <a:ea typeface="+mn-ea"/>
                <a:cs typeface="Verdana"/>
              </a:defRPr>
            </a:lvl2pPr>
            <a:lvl3pPr marL="1143000" indent="-228600" algn="ctr" defTabSz="457200" rtl="0" eaLnBrk="1" latinLnBrk="0" hangingPunct="1">
              <a:spcBef>
                <a:spcPct val="20000"/>
              </a:spcBef>
              <a:buClr>
                <a:srgbClr val="AB0520"/>
              </a:buClr>
              <a:buFont typeface="Arial"/>
              <a:buChar char="•"/>
              <a:defRPr sz="1200" kern="1200">
                <a:solidFill>
                  <a:srgbClr val="6F868D"/>
                </a:solidFill>
                <a:latin typeface="Verdana"/>
                <a:ea typeface="+mn-ea"/>
                <a:cs typeface="Verdana"/>
              </a:defRPr>
            </a:lvl3pPr>
            <a:lvl4pPr marL="1600200" indent="-228600" algn="ctr" defTabSz="457200" rtl="0" eaLnBrk="1" latinLnBrk="0" hangingPunct="1">
              <a:spcBef>
                <a:spcPct val="20000"/>
              </a:spcBef>
              <a:buClr>
                <a:srgbClr val="AB0520"/>
              </a:buClr>
              <a:buFont typeface="Arial"/>
              <a:buChar char="•"/>
              <a:defRPr sz="1200" kern="1200">
                <a:solidFill>
                  <a:srgbClr val="6F868D"/>
                </a:solidFill>
                <a:latin typeface="Verdana"/>
                <a:ea typeface="+mn-ea"/>
                <a:cs typeface="Verdana"/>
              </a:defRPr>
            </a:lvl4pPr>
            <a:lvl5pPr marL="2057400" indent="-228600" algn="ctr" defTabSz="457200" rtl="0" eaLnBrk="1" latinLnBrk="0" hangingPunct="1">
              <a:spcBef>
                <a:spcPct val="20000"/>
              </a:spcBef>
              <a:buClr>
                <a:srgbClr val="AB0520"/>
              </a:buClr>
              <a:buFont typeface="Arial"/>
              <a:buChar char="•"/>
              <a:defRPr sz="1200" kern="1200">
                <a:solidFill>
                  <a:srgbClr val="6F868D"/>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spcBef>
                <a:spcPts val="0"/>
              </a:spcBef>
              <a:spcAft>
                <a:spcPts val="600"/>
              </a:spcAft>
              <a:buNone/>
            </a:pPr>
            <a:r>
              <a:rPr lang="en-US" b="1" dirty="0">
                <a:solidFill>
                  <a:schemeClr val="tx1">
                    <a:lumMod val="65000"/>
                    <a:lumOff val="35000"/>
                  </a:schemeClr>
                </a:solidFill>
              </a:rPr>
              <a:t>There are also two comment questions:</a:t>
            </a:r>
          </a:p>
          <a:p>
            <a:pPr algn="l">
              <a:spcBef>
                <a:spcPts val="0"/>
              </a:spcBef>
              <a:spcAft>
                <a:spcPts val="600"/>
              </a:spcAft>
            </a:pPr>
            <a:r>
              <a:rPr lang="en-US" dirty="0">
                <a:solidFill>
                  <a:schemeClr val="tx1">
                    <a:lumMod val="65000"/>
                    <a:lumOff val="35000"/>
                  </a:schemeClr>
                </a:solidFill>
              </a:rPr>
              <a:t>What did you especially like about this course? (open text box)</a:t>
            </a:r>
          </a:p>
          <a:p>
            <a:pPr algn="l">
              <a:spcBef>
                <a:spcPts val="0"/>
              </a:spcBef>
              <a:spcAft>
                <a:spcPts val="600"/>
              </a:spcAft>
            </a:pPr>
            <a:r>
              <a:rPr lang="en-US" dirty="0">
                <a:solidFill>
                  <a:schemeClr val="tx1">
                    <a:lumMod val="65000"/>
                    <a:lumOff val="35000"/>
                  </a:schemeClr>
                </a:solidFill>
              </a:rPr>
              <a:t>What suggestions would you make to improve this course? (open text box)</a:t>
            </a:r>
          </a:p>
          <a:p>
            <a:pPr algn="l">
              <a:spcBef>
                <a:spcPts val="0"/>
              </a:spcBef>
              <a:spcAft>
                <a:spcPts val="600"/>
              </a:spcAft>
            </a:pPr>
            <a:endParaRPr lang="en-US" dirty="0">
              <a:solidFill>
                <a:schemeClr val="tx1">
                  <a:lumMod val="65000"/>
                  <a:lumOff val="35000"/>
                </a:schemeClr>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235" y="492597"/>
            <a:ext cx="2374595" cy="745667"/>
          </a:xfrm>
          <a:prstGeom prst="rect">
            <a:avLst/>
          </a:prstGeom>
        </p:spPr>
      </p:pic>
    </p:spTree>
    <p:custDataLst>
      <p:tags r:id="rId1"/>
    </p:custDataLst>
    <p:extLst>
      <p:ext uri="{BB962C8B-B14F-4D97-AF65-F5344CB8AC3E}">
        <p14:creationId xmlns:p14="http://schemas.microsoft.com/office/powerpoint/2010/main" val="452522178"/>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514600" y="1905000"/>
            <a:ext cx="480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spcBef>
                <a:spcPct val="50000"/>
              </a:spcBef>
              <a:buFontTx/>
              <a:buNone/>
            </a:pPr>
            <a:endParaRPr lang="en-US" altLang="en-US" sz="1800">
              <a:latin typeface="Verdana" charset="0"/>
            </a:endParaRPr>
          </a:p>
        </p:txBody>
      </p:sp>
      <p:sp>
        <p:nvSpPr>
          <p:cNvPr id="11267" name="Text Box 5"/>
          <p:cNvSpPr txBox="1">
            <a:spLocks noChangeArrowheads="1"/>
          </p:cNvSpPr>
          <p:nvPr/>
        </p:nvSpPr>
        <p:spPr bwMode="auto">
          <a:xfrm>
            <a:off x="838200" y="5791200"/>
            <a:ext cx="792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a:spcBef>
                <a:spcPct val="50000"/>
              </a:spcBef>
              <a:buFontTx/>
              <a:buNone/>
            </a:pPr>
            <a:endParaRPr lang="en-US" altLang="en-US" sz="1600">
              <a:latin typeface="Verdana" charset="0"/>
            </a:endParaRPr>
          </a:p>
        </p:txBody>
      </p:sp>
      <p:pic>
        <p:nvPicPr>
          <p:cNvPr id="11270"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900" y="879475"/>
            <a:ext cx="7108825" cy="548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7077075" y="1916113"/>
            <a:ext cx="1952625" cy="3416300"/>
          </a:xfrm>
          <a:prstGeom prst="rect">
            <a:avLst/>
          </a:prstGeom>
          <a:ln w="3175"/>
        </p:spPr>
        <p:style>
          <a:lnRef idx="2">
            <a:schemeClr val="dk1"/>
          </a:lnRef>
          <a:fillRef idx="1">
            <a:schemeClr val="lt1"/>
          </a:fillRef>
          <a:effectRef idx="0">
            <a:schemeClr val="dk1"/>
          </a:effectRef>
          <a:fontRef idx="minor">
            <a:schemeClr val="dk1"/>
          </a:fontRef>
        </p:style>
        <p:txBody>
          <a:bodyPr>
            <a:spAutoFit/>
          </a:bodyPr>
          <a:lstStyle/>
          <a:p>
            <a:pPr marL="285750" indent="-285750" eaLnBrk="1" hangingPunct="1">
              <a:buFont typeface="Arial" panose="020B0604020202020204" pitchFamily="34" charset="0"/>
              <a:buChar char="•"/>
              <a:defRPr/>
            </a:pPr>
            <a:r>
              <a:rPr lang="en-US" dirty="0"/>
              <a:t>Includes all statistical information for all questions</a:t>
            </a:r>
          </a:p>
          <a:p>
            <a:pPr marL="285750" indent="-285750" eaLnBrk="1" hangingPunct="1">
              <a:buFont typeface="Arial" panose="020B0604020202020204" pitchFamily="34" charset="0"/>
              <a:buChar char="•"/>
              <a:defRPr/>
            </a:pPr>
            <a:r>
              <a:rPr lang="en-US" dirty="0"/>
              <a:t>Provides response counts, means and standard deviations </a:t>
            </a:r>
          </a:p>
          <a:p>
            <a:pPr marL="285750" indent="-285750" eaLnBrk="1" hangingPunct="1">
              <a:buFont typeface="Arial" panose="020B0604020202020204" pitchFamily="34" charset="0"/>
              <a:buChar char="•"/>
              <a:defRPr/>
            </a:pPr>
            <a:r>
              <a:rPr lang="en-US" dirty="0"/>
              <a:t>Comments are available as a separate report</a:t>
            </a:r>
          </a:p>
        </p:txBody>
      </p:sp>
      <p:sp>
        <p:nvSpPr>
          <p:cNvPr id="8" name="Title 1"/>
          <p:cNvSpPr txBox="1">
            <a:spLocks/>
          </p:cNvSpPr>
          <p:nvPr/>
        </p:nvSpPr>
        <p:spPr>
          <a:xfrm>
            <a:off x="215900" y="151842"/>
            <a:ext cx="8141896" cy="1307628"/>
          </a:xfrm>
          <a:prstGeom prst="rect">
            <a:avLst/>
          </a:prstGeom>
        </p:spPr>
        <p:txBody>
          <a:bodyPr>
            <a:normAutofit/>
          </a:bodyPr>
          <a:lstStyle>
            <a:lvl1pPr algn="ctr" defTabSz="457200" rtl="0" eaLnBrk="1" latinLnBrk="0" hangingPunct="1">
              <a:spcBef>
                <a:spcPct val="0"/>
              </a:spcBef>
              <a:buNone/>
              <a:defRPr sz="3600" b="1" kern="1200">
                <a:solidFill>
                  <a:srgbClr val="0C234B"/>
                </a:solidFill>
                <a:latin typeface="Verdana"/>
                <a:ea typeface="+mj-ea"/>
                <a:cs typeface="Verdana"/>
              </a:defRPr>
            </a:lvl1pPr>
          </a:lstStyle>
          <a:p>
            <a:pPr algn="l"/>
            <a:r>
              <a:rPr lang="en-US" sz="2800" dirty="0"/>
              <a:t>TCE STANDARD REPORT</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796" y="355909"/>
            <a:ext cx="1721793" cy="540675"/>
          </a:xfrm>
          <a:prstGeom prst="rect">
            <a:avLst/>
          </a:prstGeom>
        </p:spPr>
      </p:pic>
    </p:spTree>
    <p:extLst>
      <p:ext uri="{BB962C8B-B14F-4D97-AF65-F5344CB8AC3E}">
        <p14:creationId xmlns:p14="http://schemas.microsoft.com/office/powerpoint/2010/main" val="708755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514600" y="1905000"/>
            <a:ext cx="480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spcBef>
                <a:spcPct val="50000"/>
              </a:spcBef>
              <a:buFontTx/>
              <a:buNone/>
            </a:pPr>
            <a:endParaRPr lang="en-US" altLang="en-US" sz="1800">
              <a:latin typeface="Verdana" charset="0"/>
            </a:endParaRPr>
          </a:p>
        </p:txBody>
      </p:sp>
      <p:sp>
        <p:nvSpPr>
          <p:cNvPr id="4099" name="Text Box 5"/>
          <p:cNvSpPr txBox="1">
            <a:spLocks noChangeArrowheads="1"/>
          </p:cNvSpPr>
          <p:nvPr/>
        </p:nvSpPr>
        <p:spPr bwMode="auto">
          <a:xfrm>
            <a:off x="838200" y="5791200"/>
            <a:ext cx="792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a:spcBef>
                <a:spcPct val="50000"/>
              </a:spcBef>
              <a:buFontTx/>
              <a:buNone/>
            </a:pPr>
            <a:endParaRPr lang="en-US" altLang="en-US" sz="1600">
              <a:latin typeface="Verdana" charset="0"/>
            </a:endParaRPr>
          </a:p>
        </p:txBody>
      </p:sp>
      <p:sp>
        <p:nvSpPr>
          <p:cNvPr id="4100" name="Rectangle 3"/>
          <p:cNvSpPr txBox="1">
            <a:spLocks noChangeArrowheads="1"/>
          </p:cNvSpPr>
          <p:nvPr/>
        </p:nvSpPr>
        <p:spPr bwMode="auto">
          <a:xfrm>
            <a:off x="0" y="1219200"/>
            <a:ext cx="9144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a:spcBef>
                <a:spcPct val="50000"/>
              </a:spcBef>
              <a:buFontTx/>
              <a:buNone/>
            </a:pPr>
            <a:r>
              <a:rPr lang="en-US" altLang="en-US" sz="4400" b="1">
                <a:solidFill>
                  <a:srgbClr val="002060"/>
                </a:solidFill>
              </a:rPr>
              <a:t> </a:t>
            </a:r>
          </a:p>
        </p:txBody>
      </p:sp>
      <p:sp>
        <p:nvSpPr>
          <p:cNvPr id="10" name="Title 1"/>
          <p:cNvSpPr txBox="1">
            <a:spLocks/>
          </p:cNvSpPr>
          <p:nvPr/>
        </p:nvSpPr>
        <p:spPr>
          <a:xfrm>
            <a:off x="609600" y="492597"/>
            <a:ext cx="8141896" cy="1307628"/>
          </a:xfrm>
          <a:prstGeom prst="rect">
            <a:avLst/>
          </a:prstGeom>
        </p:spPr>
        <p:txBody>
          <a:bodyPr>
            <a:normAutofit/>
          </a:bodyPr>
          <a:lstStyle>
            <a:lvl1pPr algn="ctr" defTabSz="457200" rtl="0" eaLnBrk="1" latinLnBrk="0" hangingPunct="1">
              <a:spcBef>
                <a:spcPct val="0"/>
              </a:spcBef>
              <a:buNone/>
              <a:defRPr sz="3600" b="1" kern="1200">
                <a:solidFill>
                  <a:srgbClr val="0C234B"/>
                </a:solidFill>
                <a:latin typeface="Verdana"/>
                <a:ea typeface="+mj-ea"/>
                <a:cs typeface="Verdana"/>
              </a:defRPr>
            </a:lvl1pPr>
          </a:lstStyle>
          <a:p>
            <a:pPr algn="l"/>
            <a:r>
              <a:rPr lang="en-US" sz="2800"/>
              <a:t>TCE COMPARISON </a:t>
            </a:r>
            <a:r>
              <a:rPr lang="en-US" sz="2800" dirty="0"/>
              <a:t>GROUPS</a:t>
            </a:r>
          </a:p>
        </p:txBody>
      </p:sp>
      <p:sp>
        <p:nvSpPr>
          <p:cNvPr id="11" name="Content Placeholder 6"/>
          <p:cNvSpPr txBox="1">
            <a:spLocks/>
          </p:cNvSpPr>
          <p:nvPr/>
        </p:nvSpPr>
        <p:spPr>
          <a:xfrm>
            <a:off x="609600" y="2178844"/>
            <a:ext cx="8141896" cy="1185391"/>
          </a:xfrm>
          <a:prstGeom prst="rect">
            <a:avLst/>
          </a:prstGeom>
        </p:spPr>
        <p:txBody>
          <a:bodyPr>
            <a:noAutofit/>
          </a:bodyPr>
          <a:lstStyle>
            <a:lvl1pPr marL="342900" indent="-342900" algn="ctr" defTabSz="457200" rtl="0" eaLnBrk="1" latinLnBrk="0" hangingPunct="1">
              <a:spcBef>
                <a:spcPct val="20000"/>
              </a:spcBef>
              <a:buClr>
                <a:srgbClr val="AB0520"/>
              </a:buClr>
              <a:buFont typeface="Arial"/>
              <a:buChar char="•"/>
              <a:defRPr sz="2000" kern="1200">
                <a:solidFill>
                  <a:srgbClr val="6F868D"/>
                </a:solidFill>
                <a:latin typeface="Verdana"/>
                <a:ea typeface="+mn-ea"/>
                <a:cs typeface="Verdana"/>
              </a:defRPr>
            </a:lvl1pPr>
            <a:lvl2pPr marL="742950" indent="-285750" algn="ctr" defTabSz="457200" rtl="0" eaLnBrk="1" latinLnBrk="0" hangingPunct="1">
              <a:spcBef>
                <a:spcPct val="20000"/>
              </a:spcBef>
              <a:buClr>
                <a:srgbClr val="AB0520"/>
              </a:buClr>
              <a:buFont typeface="Arial"/>
              <a:buChar char="•"/>
              <a:defRPr sz="1600" kern="1200">
                <a:solidFill>
                  <a:srgbClr val="6F868D"/>
                </a:solidFill>
                <a:latin typeface="Verdana"/>
                <a:ea typeface="+mn-ea"/>
                <a:cs typeface="Verdana"/>
              </a:defRPr>
            </a:lvl2pPr>
            <a:lvl3pPr marL="1143000" indent="-228600" algn="ctr" defTabSz="457200" rtl="0" eaLnBrk="1" latinLnBrk="0" hangingPunct="1">
              <a:spcBef>
                <a:spcPct val="20000"/>
              </a:spcBef>
              <a:buClr>
                <a:srgbClr val="AB0520"/>
              </a:buClr>
              <a:buFont typeface="Arial"/>
              <a:buChar char="•"/>
              <a:defRPr sz="1200" kern="1200">
                <a:solidFill>
                  <a:srgbClr val="6F868D"/>
                </a:solidFill>
                <a:latin typeface="Verdana"/>
                <a:ea typeface="+mn-ea"/>
                <a:cs typeface="Verdana"/>
              </a:defRPr>
            </a:lvl3pPr>
            <a:lvl4pPr marL="1600200" indent="-228600" algn="ctr" defTabSz="457200" rtl="0" eaLnBrk="1" latinLnBrk="0" hangingPunct="1">
              <a:spcBef>
                <a:spcPct val="20000"/>
              </a:spcBef>
              <a:buClr>
                <a:srgbClr val="AB0520"/>
              </a:buClr>
              <a:buFont typeface="Arial"/>
              <a:buChar char="•"/>
              <a:defRPr sz="1200" kern="1200">
                <a:solidFill>
                  <a:srgbClr val="6F868D"/>
                </a:solidFill>
                <a:latin typeface="Verdana"/>
                <a:ea typeface="+mn-ea"/>
                <a:cs typeface="Verdana"/>
              </a:defRPr>
            </a:lvl4pPr>
            <a:lvl5pPr marL="2057400" indent="-228600" algn="ctr" defTabSz="457200" rtl="0" eaLnBrk="1" latinLnBrk="0" hangingPunct="1">
              <a:spcBef>
                <a:spcPct val="20000"/>
              </a:spcBef>
              <a:buClr>
                <a:srgbClr val="AB0520"/>
              </a:buClr>
              <a:buFont typeface="Arial"/>
              <a:buChar char="•"/>
              <a:defRPr sz="1200" kern="1200">
                <a:solidFill>
                  <a:srgbClr val="6F868D"/>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spcBef>
                <a:spcPts val="0"/>
              </a:spcBef>
              <a:spcAft>
                <a:spcPts val="3000"/>
              </a:spcAft>
            </a:pPr>
            <a:r>
              <a:rPr lang="en-US" sz="2400" dirty="0">
                <a:solidFill>
                  <a:schemeClr val="tx1">
                    <a:lumMod val="65000"/>
                    <a:lumOff val="35000"/>
                  </a:schemeClr>
                </a:solidFill>
              </a:rPr>
              <a:t>Department class sections history</a:t>
            </a:r>
          </a:p>
          <a:p>
            <a:pPr lvl="1" algn="l">
              <a:spcBef>
                <a:spcPts val="0"/>
              </a:spcBef>
              <a:spcAft>
                <a:spcPts val="3000"/>
              </a:spcAft>
            </a:pPr>
            <a:r>
              <a:rPr lang="en-US" sz="2400" dirty="0">
                <a:solidFill>
                  <a:schemeClr val="tx1">
                    <a:lumMod val="65000"/>
                    <a:lumOff val="35000"/>
                  </a:schemeClr>
                </a:solidFill>
              </a:rPr>
              <a:t>Lower division, upper division</a:t>
            </a:r>
          </a:p>
          <a:p>
            <a:pPr lvl="1" algn="l">
              <a:spcBef>
                <a:spcPts val="0"/>
              </a:spcBef>
              <a:spcAft>
                <a:spcPts val="3000"/>
              </a:spcAft>
            </a:pPr>
            <a:r>
              <a:rPr lang="en-US" sz="2400" dirty="0">
                <a:solidFill>
                  <a:schemeClr val="tx1">
                    <a:lumMod val="65000"/>
                    <a:lumOff val="35000"/>
                  </a:schemeClr>
                </a:solidFill>
              </a:rPr>
              <a:t>Class size</a:t>
            </a:r>
          </a:p>
          <a:p>
            <a:pPr algn="l">
              <a:spcBef>
                <a:spcPts val="0"/>
              </a:spcBef>
              <a:spcAft>
                <a:spcPts val="3000"/>
              </a:spcAft>
            </a:pPr>
            <a:r>
              <a:rPr lang="en-US" sz="2400" dirty="0">
                <a:solidFill>
                  <a:schemeClr val="tx1">
                    <a:lumMod val="65000"/>
                    <a:lumOff val="35000"/>
                  </a:schemeClr>
                </a:solidFill>
              </a:rPr>
              <a:t>Type: lecture, seminar, colloquium</a:t>
            </a:r>
          </a:p>
          <a:p>
            <a:pPr lvl="1" algn="l">
              <a:spcBef>
                <a:spcPts val="0"/>
              </a:spcBef>
              <a:spcAft>
                <a:spcPts val="3000"/>
              </a:spcAft>
            </a:pPr>
            <a:r>
              <a:rPr lang="en-US" sz="2400" dirty="0">
                <a:solidFill>
                  <a:schemeClr val="tx1">
                    <a:lumMod val="65000"/>
                    <a:lumOff val="35000"/>
                  </a:schemeClr>
                </a:solidFill>
              </a:rPr>
              <a:t>Fall/spring semesters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235" y="492597"/>
            <a:ext cx="2374595" cy="745667"/>
          </a:xfrm>
          <a:prstGeom prst="rect">
            <a:avLst/>
          </a:prstGeom>
        </p:spPr>
      </p:pic>
    </p:spTree>
    <p:custDataLst>
      <p:tags r:id="rId1"/>
    </p:custDataLst>
    <p:extLst>
      <p:ext uri="{BB962C8B-B14F-4D97-AF65-F5344CB8AC3E}">
        <p14:creationId xmlns:p14="http://schemas.microsoft.com/office/powerpoint/2010/main" val="518602174"/>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Placeholder 2"/>
          <p:cNvSpPr>
            <a:spLocks noGrp="1"/>
          </p:cNvSpPr>
          <p:nvPr>
            <p:ph type="body" idx="4294967295"/>
          </p:nvPr>
        </p:nvSpPr>
        <p:spPr>
          <a:xfrm>
            <a:off x="152400" y="912019"/>
            <a:ext cx="8147050" cy="2482850"/>
          </a:xfrm>
        </p:spPr>
        <p:txBody>
          <a:bodyPr>
            <a:normAutofit fontScale="92500" lnSpcReduction="10000"/>
          </a:bodyPr>
          <a:lstStyle/>
          <a:p>
            <a:pPr lvl="1" algn="l" eaLnBrk="1" hangingPunct="1"/>
            <a:r>
              <a:rPr lang="en-US" altLang="en-US" sz="2400" dirty="0">
                <a:ea typeface="MS PGothic" charset="-128"/>
              </a:rPr>
              <a:t>Core items</a:t>
            </a:r>
          </a:p>
          <a:p>
            <a:pPr lvl="1" algn="l" eaLnBrk="1" hangingPunct="1"/>
            <a:r>
              <a:rPr lang="en-US" altLang="en-US" sz="2400" dirty="0">
                <a:ea typeface="MS PGothic" charset="-128"/>
              </a:rPr>
              <a:t>Response distribution frequency and percentages</a:t>
            </a:r>
          </a:p>
          <a:p>
            <a:pPr lvl="1" algn="l" eaLnBrk="1" hangingPunct="1"/>
            <a:r>
              <a:rPr lang="en-US" altLang="en-US" sz="2400" dirty="0">
                <a:ea typeface="MS PGothic" charset="-128"/>
              </a:rPr>
              <a:t>Item mean, standard deviation, 95% confidence interval</a:t>
            </a:r>
          </a:p>
          <a:p>
            <a:pPr lvl="1" algn="l" eaLnBrk="1" hangingPunct="1"/>
            <a:r>
              <a:rPr lang="en-US" altLang="en-US" sz="2400" dirty="0">
                <a:ea typeface="MS PGothic" charset="-128"/>
              </a:rPr>
              <a:t>Comparison groups: mean, standard deviation, 95% confidence interval</a:t>
            </a:r>
          </a:p>
          <a:p>
            <a:pPr lvl="1" algn="l" eaLnBrk="1" hangingPunct="1"/>
            <a:r>
              <a:rPr lang="en-US" altLang="en-US" sz="2400" dirty="0">
                <a:ea typeface="MS PGothic" charset="-128"/>
              </a:rPr>
              <a:t>How-to-Guide (tce.arizona.edu/content/reports) </a:t>
            </a:r>
          </a:p>
        </p:txBody>
      </p:sp>
      <p:pic>
        <p:nvPicPr>
          <p:cNvPr id="1331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315976"/>
            <a:ext cx="8948738" cy="331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555821" y="140172"/>
            <a:ext cx="8141896" cy="1307628"/>
          </a:xfrm>
          <a:prstGeom prst="rect">
            <a:avLst/>
          </a:prstGeom>
        </p:spPr>
        <p:txBody>
          <a:bodyPr>
            <a:normAutofit/>
          </a:bodyPr>
          <a:lstStyle>
            <a:lvl1pPr algn="ctr" defTabSz="457200" rtl="0" eaLnBrk="1" latinLnBrk="0" hangingPunct="1">
              <a:spcBef>
                <a:spcPct val="0"/>
              </a:spcBef>
              <a:buNone/>
              <a:defRPr sz="3600" b="1" kern="1200">
                <a:solidFill>
                  <a:srgbClr val="0C234B"/>
                </a:solidFill>
                <a:latin typeface="Verdana"/>
                <a:ea typeface="+mj-ea"/>
                <a:cs typeface="Verdana"/>
              </a:defRPr>
            </a:lvl1pPr>
          </a:lstStyle>
          <a:p>
            <a:pPr algn="l"/>
            <a:r>
              <a:rPr lang="en-US" sz="2800" dirty="0"/>
              <a:t>COMPARISON REPORT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235" y="492597"/>
            <a:ext cx="2374595" cy="745667"/>
          </a:xfrm>
          <a:prstGeom prst="rect">
            <a:avLst/>
          </a:prstGeom>
        </p:spPr>
      </p:pic>
    </p:spTree>
    <p:extLst>
      <p:ext uri="{BB962C8B-B14F-4D97-AF65-F5344CB8AC3E}">
        <p14:creationId xmlns:p14="http://schemas.microsoft.com/office/powerpoint/2010/main" val="1309707401"/>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473" y="256853"/>
            <a:ext cx="8141896" cy="1307628"/>
          </a:xfrm>
        </p:spPr>
        <p:txBody>
          <a:bodyPr>
            <a:normAutofit/>
          </a:bodyPr>
          <a:lstStyle/>
          <a:p>
            <a:r>
              <a:rPr lang="en-US" sz="2800" dirty="0"/>
              <a:t>DOCUMENTING AND ASSESSING OUTREACH AND SERVICE</a:t>
            </a:r>
            <a:endParaRPr lang="en-US" sz="2800" i="1" dirty="0"/>
          </a:p>
        </p:txBody>
      </p:sp>
      <p:sp>
        <p:nvSpPr>
          <p:cNvPr id="7" name="Content Placeholder 6"/>
          <p:cNvSpPr>
            <a:spLocks noGrp="1"/>
          </p:cNvSpPr>
          <p:nvPr>
            <p:ph idx="1"/>
          </p:nvPr>
        </p:nvSpPr>
        <p:spPr>
          <a:xfrm>
            <a:off x="523473" y="2139164"/>
            <a:ext cx="8141896" cy="2634004"/>
          </a:xfrm>
        </p:spPr>
        <p:txBody>
          <a:bodyPr>
            <a:noAutofit/>
          </a:bodyPr>
          <a:lstStyle/>
          <a:p>
            <a:pPr marL="0" indent="0" algn="ctr">
              <a:spcBef>
                <a:spcPts val="0"/>
              </a:spcBef>
              <a:spcAft>
                <a:spcPts val="1200"/>
              </a:spcAft>
              <a:buSzPct val="120000"/>
              <a:buNone/>
              <a:defRPr/>
            </a:pPr>
            <a:r>
              <a:rPr lang="en-US" sz="3200" b="1" dirty="0" smtClean="0">
                <a:solidFill>
                  <a:schemeClr val="tx1">
                    <a:lumMod val="65000"/>
                    <a:lumOff val="35000"/>
                  </a:schemeClr>
                </a:solidFill>
              </a:rPr>
              <a:t>Dan McDonald</a:t>
            </a:r>
            <a:endParaRPr lang="en-US" sz="3200" b="1" dirty="0">
              <a:solidFill>
                <a:schemeClr val="tx1">
                  <a:lumMod val="65000"/>
                  <a:lumOff val="35000"/>
                </a:schemeClr>
              </a:solidFill>
            </a:endParaRPr>
          </a:p>
          <a:p>
            <a:pPr marL="0" indent="0" algn="ctr">
              <a:spcBef>
                <a:spcPts val="0"/>
              </a:spcBef>
              <a:spcAft>
                <a:spcPts val="1200"/>
              </a:spcAft>
              <a:buSzPct val="120000"/>
              <a:buNone/>
              <a:defRPr/>
            </a:pPr>
            <a:r>
              <a:rPr lang="en-US" sz="3200" dirty="0" smtClean="0">
                <a:solidFill>
                  <a:schemeClr val="tx1">
                    <a:lumMod val="65000"/>
                    <a:lumOff val="35000"/>
                  </a:schemeClr>
                </a:solidFill>
              </a:rPr>
              <a:t>Interim Director, Norton School of Family and Consumer Sciences</a:t>
            </a:r>
            <a:endParaRPr lang="en-US" sz="3200" dirty="0">
              <a:solidFill>
                <a:schemeClr val="tx1">
                  <a:lumMod val="65000"/>
                  <a:lumOff val="35000"/>
                </a:schemeClr>
              </a:solidFill>
            </a:endParaRPr>
          </a:p>
          <a:p>
            <a:endParaRPr lang="en-US" sz="1400" dirty="0"/>
          </a:p>
        </p:txBody>
      </p:sp>
    </p:spTree>
    <p:extLst>
      <p:ext uri="{BB962C8B-B14F-4D97-AF65-F5344CB8AC3E}">
        <p14:creationId xmlns:p14="http://schemas.microsoft.com/office/powerpoint/2010/main" val="802952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473" y="256853"/>
            <a:ext cx="8141896" cy="1307628"/>
          </a:xfrm>
        </p:spPr>
        <p:txBody>
          <a:bodyPr>
            <a:normAutofit/>
          </a:bodyPr>
          <a:lstStyle/>
          <a:p>
            <a:r>
              <a:rPr lang="en-US" sz="2800" dirty="0"/>
              <a:t>EXAMPLES OF SERVICE ACTIVITIES</a:t>
            </a:r>
            <a:endParaRPr lang="en-US" sz="2800" i="1" dirty="0"/>
          </a:p>
        </p:txBody>
      </p:sp>
      <p:sp>
        <p:nvSpPr>
          <p:cNvPr id="7" name="Content Placeholder 6"/>
          <p:cNvSpPr>
            <a:spLocks noGrp="1"/>
          </p:cNvSpPr>
          <p:nvPr>
            <p:ph idx="1"/>
          </p:nvPr>
        </p:nvSpPr>
        <p:spPr>
          <a:xfrm>
            <a:off x="523473" y="1380748"/>
            <a:ext cx="8141896" cy="5095355"/>
          </a:xfrm>
        </p:spPr>
        <p:txBody>
          <a:bodyPr>
            <a:noAutofit/>
          </a:bodyPr>
          <a:lstStyle/>
          <a:p>
            <a:pPr marL="0" indent="0">
              <a:spcBef>
                <a:spcPts val="0"/>
              </a:spcBef>
              <a:spcAft>
                <a:spcPts val="1800"/>
              </a:spcAft>
              <a:buNone/>
            </a:pPr>
            <a:r>
              <a:rPr lang="en-US" sz="2400" dirty="0">
                <a:solidFill>
                  <a:schemeClr val="tx1">
                    <a:lumMod val="65000"/>
                    <a:lumOff val="35000"/>
                  </a:schemeClr>
                </a:solidFill>
              </a:rPr>
              <a:t>Examples of activities for service with sources of evaluation input</a:t>
            </a:r>
          </a:p>
          <a:p>
            <a:pPr marL="0" indent="0" algn="ctr">
              <a:spcBef>
                <a:spcPts val="0"/>
              </a:spcBef>
              <a:spcAft>
                <a:spcPts val="1800"/>
              </a:spcAft>
              <a:buNone/>
            </a:pPr>
            <a:r>
              <a:rPr lang="en-US" sz="1800" dirty="0">
                <a:hlinkClick r:id="rId2"/>
              </a:rPr>
              <a:t>https://cals.arizona.edu/about/workplace/promotion/guidelines-criteria/appendixa</a:t>
            </a:r>
            <a:endParaRPr lang="en-US" sz="2400" dirty="0">
              <a:solidFill>
                <a:schemeClr val="tx1">
                  <a:lumMod val="65000"/>
                  <a:lumOff val="35000"/>
                </a:schemeClr>
              </a:solidFill>
            </a:endParaRPr>
          </a:p>
          <a:p>
            <a:pPr marL="0" indent="0">
              <a:spcBef>
                <a:spcPts val="0"/>
              </a:spcBef>
              <a:spcAft>
                <a:spcPts val="1800"/>
              </a:spcAft>
              <a:buNone/>
            </a:pPr>
            <a:r>
              <a:rPr lang="en-US" sz="2400" dirty="0">
                <a:solidFill>
                  <a:schemeClr val="tx1">
                    <a:lumMod val="65000"/>
                    <a:lumOff val="35000"/>
                  </a:schemeClr>
                </a:solidFill>
              </a:rPr>
              <a:t>To be used in conjunction with the position description in evaluating CALS faculty for promotion and/or tenure/continuing status</a:t>
            </a:r>
          </a:p>
          <a:p>
            <a:pPr>
              <a:spcBef>
                <a:spcPts val="0"/>
              </a:spcBef>
              <a:spcAft>
                <a:spcPts val="1800"/>
              </a:spcAft>
            </a:pPr>
            <a:r>
              <a:rPr lang="en-US" sz="2400" dirty="0">
                <a:solidFill>
                  <a:schemeClr val="tx1">
                    <a:lumMod val="65000"/>
                    <a:lumOff val="35000"/>
                  </a:schemeClr>
                </a:solidFill>
              </a:rPr>
              <a:t>Faculty service</a:t>
            </a:r>
          </a:p>
          <a:p>
            <a:pPr>
              <a:spcBef>
                <a:spcPts val="0"/>
              </a:spcBef>
              <a:spcAft>
                <a:spcPts val="1800"/>
              </a:spcAft>
            </a:pPr>
            <a:r>
              <a:rPr lang="en-US" sz="2400" dirty="0">
                <a:solidFill>
                  <a:schemeClr val="tx1">
                    <a:lumMod val="65000"/>
                    <a:lumOff val="35000"/>
                  </a:schemeClr>
                </a:solidFill>
              </a:rPr>
              <a:t>Professional service</a:t>
            </a:r>
          </a:p>
          <a:p>
            <a:pPr>
              <a:spcBef>
                <a:spcPts val="0"/>
              </a:spcBef>
              <a:spcAft>
                <a:spcPts val="1800"/>
              </a:spcAft>
            </a:pPr>
            <a:r>
              <a:rPr lang="en-US" sz="2400" dirty="0">
                <a:solidFill>
                  <a:schemeClr val="tx1">
                    <a:lumMod val="65000"/>
                    <a:lumOff val="35000"/>
                  </a:schemeClr>
                </a:solidFill>
              </a:rPr>
              <a:t>Public or </a:t>
            </a:r>
            <a:r>
              <a:rPr lang="en-US" sz="2400" dirty="0" smtClean="0">
                <a:solidFill>
                  <a:schemeClr val="tx1">
                    <a:lumMod val="65000"/>
                    <a:lumOff val="35000"/>
                  </a:schemeClr>
                </a:solidFill>
              </a:rPr>
              <a:t>Community </a:t>
            </a:r>
            <a:r>
              <a:rPr lang="en-US" sz="2400" dirty="0">
                <a:solidFill>
                  <a:schemeClr val="tx1">
                    <a:lumMod val="65000"/>
                    <a:lumOff val="35000"/>
                  </a:schemeClr>
                </a:solidFill>
              </a:rPr>
              <a:t>service/outreach</a:t>
            </a:r>
          </a:p>
        </p:txBody>
      </p:sp>
    </p:spTree>
    <p:extLst>
      <p:ext uri="{BB962C8B-B14F-4D97-AF65-F5344CB8AC3E}">
        <p14:creationId xmlns:p14="http://schemas.microsoft.com/office/powerpoint/2010/main" val="582418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473" y="256853"/>
            <a:ext cx="8141896" cy="1307628"/>
          </a:xfrm>
        </p:spPr>
        <p:txBody>
          <a:bodyPr>
            <a:normAutofit/>
          </a:bodyPr>
          <a:lstStyle/>
          <a:p>
            <a:r>
              <a:rPr lang="en-US" sz="2800" dirty="0"/>
              <a:t>EVALUATING FACULTY SERVICE</a:t>
            </a:r>
            <a:endParaRPr lang="en-US" sz="2800" i="1" dirty="0"/>
          </a:p>
        </p:txBody>
      </p:sp>
      <p:sp>
        <p:nvSpPr>
          <p:cNvPr id="7" name="Content Placeholder 6"/>
          <p:cNvSpPr>
            <a:spLocks noGrp="1"/>
          </p:cNvSpPr>
          <p:nvPr>
            <p:ph idx="1"/>
          </p:nvPr>
        </p:nvSpPr>
        <p:spPr>
          <a:xfrm>
            <a:off x="523473" y="1681964"/>
            <a:ext cx="8141896" cy="4617236"/>
          </a:xfrm>
        </p:spPr>
        <p:txBody>
          <a:bodyPr>
            <a:noAutofit/>
          </a:bodyPr>
          <a:lstStyle/>
          <a:p>
            <a:pPr>
              <a:spcBef>
                <a:spcPts val="0"/>
              </a:spcBef>
              <a:spcAft>
                <a:spcPts val="2400"/>
              </a:spcAft>
            </a:pPr>
            <a:r>
              <a:rPr lang="en-US" sz="2400" dirty="0">
                <a:solidFill>
                  <a:schemeClr val="tx1">
                    <a:lumMod val="65000"/>
                    <a:lumOff val="35000"/>
                  </a:schemeClr>
                </a:solidFill>
              </a:rPr>
              <a:t>Serving on unit, college, and/or university committees</a:t>
            </a:r>
          </a:p>
          <a:p>
            <a:pPr>
              <a:spcBef>
                <a:spcPts val="0"/>
              </a:spcBef>
              <a:spcAft>
                <a:spcPts val="2400"/>
              </a:spcAft>
            </a:pPr>
            <a:r>
              <a:rPr lang="en-US" sz="2400" dirty="0">
                <a:solidFill>
                  <a:schemeClr val="tx1">
                    <a:lumMod val="65000"/>
                    <a:lumOff val="35000"/>
                  </a:schemeClr>
                </a:solidFill>
              </a:rPr>
              <a:t>Serving in Faculty Senate</a:t>
            </a:r>
          </a:p>
          <a:p>
            <a:pPr>
              <a:spcBef>
                <a:spcPts val="0"/>
              </a:spcBef>
              <a:spcAft>
                <a:spcPts val="2400"/>
              </a:spcAft>
            </a:pPr>
            <a:r>
              <a:rPr lang="en-US" sz="2400" dirty="0">
                <a:solidFill>
                  <a:schemeClr val="tx1">
                    <a:lumMod val="65000"/>
                    <a:lumOff val="35000"/>
                  </a:schemeClr>
                </a:solidFill>
              </a:rPr>
              <a:t>Chairing any committee (student, faculty, etc.)</a:t>
            </a:r>
          </a:p>
          <a:p>
            <a:pPr>
              <a:spcBef>
                <a:spcPts val="0"/>
              </a:spcBef>
              <a:spcAft>
                <a:spcPts val="2400"/>
              </a:spcAft>
            </a:pPr>
            <a:r>
              <a:rPr lang="en-US" sz="2400" dirty="0">
                <a:solidFill>
                  <a:schemeClr val="tx1">
                    <a:lumMod val="65000"/>
                    <a:lumOff val="35000"/>
                  </a:schemeClr>
                </a:solidFill>
              </a:rPr>
              <a:t>Serving as a sponsor for student activities and groups, or volunteer organizations</a:t>
            </a:r>
          </a:p>
          <a:p>
            <a:pPr>
              <a:spcBef>
                <a:spcPts val="0"/>
              </a:spcBef>
              <a:spcAft>
                <a:spcPts val="2400"/>
              </a:spcAft>
            </a:pPr>
            <a:r>
              <a:rPr lang="en-US" sz="2400" dirty="0">
                <a:solidFill>
                  <a:schemeClr val="tx1">
                    <a:lumMod val="65000"/>
                    <a:lumOff val="35000"/>
                  </a:schemeClr>
                </a:solidFill>
              </a:rPr>
              <a:t>Administrative assignments</a:t>
            </a:r>
          </a:p>
          <a:p>
            <a:pPr>
              <a:spcBef>
                <a:spcPts val="0"/>
              </a:spcBef>
              <a:spcAft>
                <a:spcPts val="2400"/>
              </a:spcAft>
            </a:pPr>
            <a:r>
              <a:rPr lang="en-US" sz="2400" dirty="0">
                <a:solidFill>
                  <a:schemeClr val="tx1">
                    <a:lumMod val="65000"/>
                    <a:lumOff val="35000"/>
                  </a:schemeClr>
                </a:solidFill>
              </a:rPr>
              <a:t>Mentoring other faculty</a:t>
            </a:r>
          </a:p>
        </p:txBody>
      </p:sp>
    </p:spTree>
    <p:extLst>
      <p:ext uri="{BB962C8B-B14F-4D97-AF65-F5344CB8AC3E}">
        <p14:creationId xmlns:p14="http://schemas.microsoft.com/office/powerpoint/2010/main" val="2898025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473" y="256853"/>
            <a:ext cx="8141896" cy="1307628"/>
          </a:xfrm>
        </p:spPr>
        <p:txBody>
          <a:bodyPr>
            <a:normAutofit/>
          </a:bodyPr>
          <a:lstStyle/>
          <a:p>
            <a:r>
              <a:rPr lang="en-US" sz="2800" dirty="0"/>
              <a:t>EVALUATING PROFESSIONAL SERVICE</a:t>
            </a:r>
            <a:endParaRPr lang="en-US" sz="2800" i="1" dirty="0"/>
          </a:p>
        </p:txBody>
      </p:sp>
      <p:sp>
        <p:nvSpPr>
          <p:cNvPr id="7" name="Content Placeholder 6"/>
          <p:cNvSpPr>
            <a:spLocks noGrp="1"/>
          </p:cNvSpPr>
          <p:nvPr>
            <p:ph idx="1"/>
          </p:nvPr>
        </p:nvSpPr>
        <p:spPr>
          <a:xfrm>
            <a:off x="523473" y="1681964"/>
            <a:ext cx="8141896" cy="4617236"/>
          </a:xfrm>
        </p:spPr>
        <p:txBody>
          <a:bodyPr>
            <a:noAutofit/>
          </a:bodyPr>
          <a:lstStyle/>
          <a:p>
            <a:pPr>
              <a:spcBef>
                <a:spcPts val="0"/>
              </a:spcBef>
              <a:spcAft>
                <a:spcPts val="2400"/>
              </a:spcAft>
            </a:pPr>
            <a:r>
              <a:rPr lang="en-US" sz="2400" dirty="0">
                <a:solidFill>
                  <a:schemeClr val="tx1">
                    <a:lumMod val="65000"/>
                    <a:lumOff val="35000"/>
                  </a:schemeClr>
                </a:solidFill>
              </a:rPr>
              <a:t>Activity in professional organizations</a:t>
            </a:r>
          </a:p>
          <a:p>
            <a:pPr>
              <a:spcBef>
                <a:spcPts val="0"/>
              </a:spcBef>
              <a:spcAft>
                <a:spcPts val="2400"/>
              </a:spcAft>
            </a:pPr>
            <a:r>
              <a:rPr lang="en-US" sz="2400" dirty="0">
                <a:solidFill>
                  <a:schemeClr val="tx1">
                    <a:lumMod val="65000"/>
                    <a:lumOff val="35000"/>
                  </a:schemeClr>
                </a:solidFill>
              </a:rPr>
              <a:t>Consulting to organizations/corporations</a:t>
            </a:r>
          </a:p>
          <a:p>
            <a:pPr>
              <a:spcBef>
                <a:spcPts val="0"/>
              </a:spcBef>
              <a:spcAft>
                <a:spcPts val="2400"/>
              </a:spcAft>
            </a:pPr>
            <a:r>
              <a:rPr lang="en-US" sz="2400" dirty="0">
                <a:solidFill>
                  <a:schemeClr val="tx1">
                    <a:lumMod val="65000"/>
                    <a:lumOff val="35000"/>
                  </a:schemeClr>
                </a:solidFill>
              </a:rPr>
              <a:t>Consulting to universities and colleges</a:t>
            </a:r>
          </a:p>
          <a:p>
            <a:pPr>
              <a:spcBef>
                <a:spcPts val="0"/>
              </a:spcBef>
              <a:spcAft>
                <a:spcPts val="2400"/>
              </a:spcAft>
            </a:pPr>
            <a:r>
              <a:rPr lang="en-US" sz="2400" dirty="0">
                <a:solidFill>
                  <a:schemeClr val="tx1">
                    <a:lumMod val="65000"/>
                    <a:lumOff val="35000"/>
                  </a:schemeClr>
                </a:solidFill>
              </a:rPr>
              <a:t>Editing of journals</a:t>
            </a:r>
          </a:p>
          <a:p>
            <a:pPr>
              <a:spcBef>
                <a:spcPts val="0"/>
              </a:spcBef>
              <a:spcAft>
                <a:spcPts val="2400"/>
              </a:spcAft>
            </a:pPr>
            <a:r>
              <a:rPr lang="en-US" sz="2400">
                <a:solidFill>
                  <a:schemeClr val="tx1">
                    <a:lumMod val="65000"/>
                    <a:lumOff val="35000"/>
                  </a:schemeClr>
                </a:solidFill>
              </a:rPr>
              <a:t>Organizing conferences </a:t>
            </a:r>
            <a:r>
              <a:rPr lang="en-US" sz="2400" dirty="0">
                <a:solidFill>
                  <a:schemeClr val="tx1">
                    <a:lumMod val="65000"/>
                    <a:lumOff val="35000"/>
                  </a:schemeClr>
                </a:solidFill>
              </a:rPr>
              <a:t>or symposia</a:t>
            </a:r>
          </a:p>
          <a:p>
            <a:pPr>
              <a:spcBef>
                <a:spcPts val="0"/>
              </a:spcBef>
              <a:spcAft>
                <a:spcPts val="2400"/>
              </a:spcAft>
            </a:pPr>
            <a:r>
              <a:rPr lang="en-US" sz="2400" dirty="0">
                <a:solidFill>
                  <a:schemeClr val="tx1">
                    <a:lumMod val="65000"/>
                    <a:lumOff val="35000"/>
                  </a:schemeClr>
                </a:solidFill>
              </a:rPr>
              <a:t>Serving on committees for federal or state government agencies or on boards</a:t>
            </a:r>
          </a:p>
        </p:txBody>
      </p:sp>
    </p:spTree>
    <p:extLst>
      <p:ext uri="{BB962C8B-B14F-4D97-AF65-F5344CB8AC3E}">
        <p14:creationId xmlns:p14="http://schemas.microsoft.com/office/powerpoint/2010/main" val="328714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473" y="256853"/>
            <a:ext cx="8141896" cy="1307628"/>
          </a:xfrm>
        </p:spPr>
        <p:txBody>
          <a:bodyPr>
            <a:normAutofit/>
          </a:bodyPr>
          <a:lstStyle/>
          <a:p>
            <a:r>
              <a:rPr lang="en-US" sz="2800" dirty="0"/>
              <a:t>EVALUATING PUBLIC OR COMMUNITY SERVICE/OUTREACH</a:t>
            </a:r>
            <a:endParaRPr lang="en-US" sz="2800" i="1" dirty="0"/>
          </a:p>
        </p:txBody>
      </p:sp>
      <p:sp>
        <p:nvSpPr>
          <p:cNvPr id="7" name="Content Placeholder 6"/>
          <p:cNvSpPr>
            <a:spLocks noGrp="1"/>
          </p:cNvSpPr>
          <p:nvPr>
            <p:ph idx="1"/>
          </p:nvPr>
        </p:nvSpPr>
        <p:spPr>
          <a:xfrm>
            <a:off x="523473" y="1681964"/>
            <a:ext cx="8141896" cy="4617236"/>
          </a:xfrm>
        </p:spPr>
        <p:txBody>
          <a:bodyPr>
            <a:noAutofit/>
          </a:bodyPr>
          <a:lstStyle/>
          <a:p>
            <a:pPr>
              <a:spcBef>
                <a:spcPts val="0"/>
              </a:spcBef>
              <a:spcAft>
                <a:spcPts val="3600"/>
              </a:spcAft>
            </a:pPr>
            <a:r>
              <a:rPr lang="en-US" sz="2400" dirty="0">
                <a:solidFill>
                  <a:schemeClr val="tx1">
                    <a:lumMod val="65000"/>
                    <a:lumOff val="35000"/>
                  </a:schemeClr>
                </a:solidFill>
              </a:rPr>
              <a:t>Participating in local, state, or national civic activities and organizations</a:t>
            </a:r>
          </a:p>
          <a:p>
            <a:pPr>
              <a:spcBef>
                <a:spcPts val="0"/>
              </a:spcBef>
              <a:spcAft>
                <a:spcPts val="3600"/>
              </a:spcAft>
            </a:pPr>
            <a:r>
              <a:rPr lang="en-US" sz="2400" dirty="0">
                <a:solidFill>
                  <a:schemeClr val="tx1">
                    <a:lumMod val="65000"/>
                    <a:lumOff val="35000"/>
                  </a:schemeClr>
                </a:solidFill>
              </a:rPr>
              <a:t>Applying one’s academic expertise in the local, state, or national community</a:t>
            </a:r>
          </a:p>
          <a:p>
            <a:pPr>
              <a:spcBef>
                <a:spcPts val="0"/>
              </a:spcBef>
              <a:spcAft>
                <a:spcPts val="3600"/>
              </a:spcAft>
            </a:pPr>
            <a:r>
              <a:rPr lang="en-US" sz="2400" dirty="0">
                <a:solidFill>
                  <a:schemeClr val="tx1">
                    <a:lumMod val="65000"/>
                    <a:lumOff val="35000"/>
                  </a:schemeClr>
                </a:solidFill>
              </a:rPr>
              <a:t>Working with elected officials</a:t>
            </a:r>
          </a:p>
        </p:txBody>
      </p:sp>
    </p:spTree>
    <p:extLst>
      <p:ext uri="{BB962C8B-B14F-4D97-AF65-F5344CB8AC3E}">
        <p14:creationId xmlns:p14="http://schemas.microsoft.com/office/powerpoint/2010/main" val="880415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473" y="256853"/>
            <a:ext cx="8141896" cy="1307628"/>
          </a:xfrm>
        </p:spPr>
        <p:txBody>
          <a:bodyPr>
            <a:normAutofit/>
          </a:bodyPr>
          <a:lstStyle/>
          <a:p>
            <a:r>
              <a:rPr lang="en-US" sz="2800" dirty="0"/>
              <a:t>SOURCES OF EVALUATION INPUT</a:t>
            </a:r>
            <a:endParaRPr lang="en-US" sz="2800" i="1" dirty="0"/>
          </a:p>
        </p:txBody>
      </p:sp>
      <p:sp>
        <p:nvSpPr>
          <p:cNvPr id="7" name="Content Placeholder 6"/>
          <p:cNvSpPr>
            <a:spLocks noGrp="1"/>
          </p:cNvSpPr>
          <p:nvPr>
            <p:ph idx="1"/>
          </p:nvPr>
        </p:nvSpPr>
        <p:spPr>
          <a:xfrm>
            <a:off x="523473" y="1440664"/>
            <a:ext cx="8141896" cy="4617236"/>
          </a:xfrm>
        </p:spPr>
        <p:txBody>
          <a:bodyPr>
            <a:noAutofit/>
          </a:bodyPr>
          <a:lstStyle/>
          <a:p>
            <a:pPr>
              <a:spcBef>
                <a:spcPts val="0"/>
              </a:spcBef>
              <a:spcAft>
                <a:spcPts val="1800"/>
              </a:spcAft>
            </a:pPr>
            <a:r>
              <a:rPr lang="en-US" sz="2400" dirty="0">
                <a:solidFill>
                  <a:schemeClr val="tx1">
                    <a:lumMod val="65000"/>
                    <a:lumOff val="35000"/>
                  </a:schemeClr>
                </a:solidFill>
              </a:rPr>
              <a:t>Faculty review committees</a:t>
            </a:r>
          </a:p>
          <a:p>
            <a:pPr>
              <a:spcBef>
                <a:spcPts val="0"/>
              </a:spcBef>
              <a:spcAft>
                <a:spcPts val="1800"/>
              </a:spcAft>
            </a:pPr>
            <a:r>
              <a:rPr lang="en-US" sz="2400" dirty="0">
                <a:solidFill>
                  <a:schemeClr val="tx1">
                    <a:lumMod val="65000"/>
                    <a:lumOff val="35000"/>
                  </a:schemeClr>
                </a:solidFill>
              </a:rPr>
              <a:t>External peer reviews</a:t>
            </a:r>
          </a:p>
          <a:p>
            <a:pPr>
              <a:spcBef>
                <a:spcPts val="0"/>
              </a:spcBef>
              <a:spcAft>
                <a:spcPts val="1800"/>
              </a:spcAft>
            </a:pPr>
            <a:r>
              <a:rPr lang="en-US" sz="2400" dirty="0">
                <a:solidFill>
                  <a:schemeClr val="tx1">
                    <a:lumMod val="65000"/>
                    <a:lumOff val="35000"/>
                  </a:schemeClr>
                </a:solidFill>
              </a:rPr>
              <a:t>Self-evaluation</a:t>
            </a:r>
          </a:p>
          <a:p>
            <a:pPr>
              <a:spcBef>
                <a:spcPts val="0"/>
              </a:spcBef>
              <a:spcAft>
                <a:spcPts val="1800"/>
              </a:spcAft>
            </a:pPr>
            <a:r>
              <a:rPr lang="en-US" sz="2400" dirty="0">
                <a:solidFill>
                  <a:schemeClr val="tx1">
                    <a:lumMod val="65000"/>
                    <a:lumOff val="35000"/>
                  </a:schemeClr>
                </a:solidFill>
              </a:rPr>
              <a:t>Unit head assessment</a:t>
            </a:r>
          </a:p>
          <a:p>
            <a:pPr>
              <a:spcBef>
                <a:spcPts val="0"/>
              </a:spcBef>
              <a:spcAft>
                <a:spcPts val="1800"/>
              </a:spcAft>
            </a:pPr>
            <a:r>
              <a:rPr lang="en-US" sz="2400" dirty="0">
                <a:solidFill>
                  <a:schemeClr val="tx1">
                    <a:lumMod val="65000"/>
                    <a:lumOff val="35000"/>
                  </a:schemeClr>
                </a:solidFill>
              </a:rPr>
              <a:t>Administrative supervisor</a:t>
            </a:r>
          </a:p>
          <a:p>
            <a:pPr>
              <a:spcBef>
                <a:spcPts val="0"/>
              </a:spcBef>
              <a:spcAft>
                <a:spcPts val="1800"/>
              </a:spcAft>
            </a:pPr>
            <a:r>
              <a:rPr lang="en-US" sz="2400" dirty="0">
                <a:solidFill>
                  <a:schemeClr val="tx1">
                    <a:lumMod val="65000"/>
                    <a:lumOff val="35000"/>
                  </a:schemeClr>
                </a:solidFill>
              </a:rPr>
              <a:t>Faculty and staff colleagues</a:t>
            </a:r>
          </a:p>
          <a:p>
            <a:pPr>
              <a:spcBef>
                <a:spcPts val="0"/>
              </a:spcBef>
              <a:spcAft>
                <a:spcPts val="1800"/>
              </a:spcAft>
            </a:pPr>
            <a:r>
              <a:rPr lang="en-US" sz="2400" dirty="0">
                <a:solidFill>
                  <a:schemeClr val="tx1">
                    <a:lumMod val="65000"/>
                    <a:lumOff val="35000"/>
                  </a:schemeClr>
                </a:solidFill>
              </a:rPr>
              <a:t>Awards and recognition</a:t>
            </a:r>
          </a:p>
          <a:p>
            <a:pPr>
              <a:spcBef>
                <a:spcPts val="0"/>
              </a:spcBef>
              <a:spcAft>
                <a:spcPts val="1800"/>
              </a:spcAft>
            </a:pPr>
            <a:r>
              <a:rPr lang="en-US" sz="2400" dirty="0">
                <a:solidFill>
                  <a:schemeClr val="tx1">
                    <a:lumMod val="65000"/>
                    <a:lumOff val="35000"/>
                  </a:schemeClr>
                </a:solidFill>
              </a:rPr>
              <a:t>Statewide clientele, including public agencies, grower groups, etc.</a:t>
            </a:r>
          </a:p>
          <a:p>
            <a:pPr>
              <a:spcBef>
                <a:spcPts val="0"/>
              </a:spcBef>
              <a:spcAft>
                <a:spcPts val="1800"/>
              </a:spcAft>
            </a:pPr>
            <a:endParaRPr lang="en-US" sz="2400" dirty="0">
              <a:solidFill>
                <a:schemeClr val="tx1">
                  <a:lumMod val="65000"/>
                  <a:lumOff val="35000"/>
                </a:schemeClr>
              </a:solidFill>
            </a:endParaRPr>
          </a:p>
        </p:txBody>
      </p:sp>
    </p:spTree>
    <p:extLst>
      <p:ext uri="{BB962C8B-B14F-4D97-AF65-F5344CB8AC3E}">
        <p14:creationId xmlns:p14="http://schemas.microsoft.com/office/powerpoint/2010/main" val="670601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290" y="256853"/>
            <a:ext cx="7772400" cy="1103313"/>
          </a:xfrm>
        </p:spPr>
        <p:txBody>
          <a:bodyPr>
            <a:normAutofit/>
          </a:bodyPr>
          <a:lstStyle/>
          <a:p>
            <a:r>
              <a:rPr lang="en-US" sz="2800" dirty="0"/>
              <a:t>TODAY’S PRESENTERS</a:t>
            </a:r>
          </a:p>
        </p:txBody>
      </p:sp>
      <p:sp>
        <p:nvSpPr>
          <p:cNvPr id="7" name="Content Placeholder 6"/>
          <p:cNvSpPr>
            <a:spLocks noGrp="1"/>
          </p:cNvSpPr>
          <p:nvPr>
            <p:ph idx="1"/>
          </p:nvPr>
        </p:nvSpPr>
        <p:spPr>
          <a:xfrm>
            <a:off x="523472" y="1375626"/>
            <a:ext cx="8096035" cy="4933058"/>
          </a:xfrm>
        </p:spPr>
        <p:txBody>
          <a:bodyPr>
            <a:noAutofit/>
          </a:bodyPr>
          <a:lstStyle/>
          <a:p>
            <a:pPr>
              <a:spcBef>
                <a:spcPts val="0"/>
              </a:spcBef>
              <a:spcAft>
                <a:spcPts val="3600"/>
              </a:spcAft>
              <a:buSzPct val="120000"/>
              <a:defRPr/>
            </a:pPr>
            <a:r>
              <a:rPr lang="en-US" sz="2800" b="1" dirty="0">
                <a:solidFill>
                  <a:schemeClr val="tx1">
                    <a:lumMod val="65000"/>
                    <a:lumOff val="35000"/>
                  </a:schemeClr>
                </a:solidFill>
              </a:rPr>
              <a:t>Ingrid Novodvorsky, </a:t>
            </a:r>
            <a:r>
              <a:rPr lang="en-US" sz="2800" dirty="0">
                <a:solidFill>
                  <a:schemeClr val="tx1">
                    <a:lumMod val="65000"/>
                    <a:lumOff val="35000"/>
                  </a:schemeClr>
                </a:solidFill>
              </a:rPr>
              <a:t>Office of Instruction &amp; Assessment</a:t>
            </a:r>
          </a:p>
          <a:p>
            <a:pPr>
              <a:spcBef>
                <a:spcPts val="0"/>
              </a:spcBef>
              <a:spcAft>
                <a:spcPts val="3600"/>
              </a:spcAft>
              <a:buSzPct val="120000"/>
              <a:defRPr/>
            </a:pPr>
            <a:r>
              <a:rPr lang="en-US" sz="2800" b="1" dirty="0" smtClean="0">
                <a:solidFill>
                  <a:schemeClr val="tx1">
                    <a:lumMod val="65000"/>
                    <a:lumOff val="35000"/>
                  </a:schemeClr>
                </a:solidFill>
              </a:rPr>
              <a:t>Rebecca Perez, </a:t>
            </a:r>
            <a:r>
              <a:rPr lang="en-US" sz="2800" dirty="0">
                <a:solidFill>
                  <a:schemeClr val="tx1">
                    <a:lumMod val="65000"/>
                    <a:lumOff val="35000"/>
                  </a:schemeClr>
                </a:solidFill>
              </a:rPr>
              <a:t>Office of Instruction &amp; </a:t>
            </a:r>
            <a:r>
              <a:rPr lang="en-US" sz="2800" dirty="0" smtClean="0">
                <a:solidFill>
                  <a:schemeClr val="tx1">
                    <a:lumMod val="65000"/>
                    <a:lumOff val="35000"/>
                  </a:schemeClr>
                </a:solidFill>
              </a:rPr>
              <a:t>Assessment</a:t>
            </a:r>
          </a:p>
          <a:p>
            <a:pPr>
              <a:spcBef>
                <a:spcPts val="0"/>
              </a:spcBef>
              <a:spcAft>
                <a:spcPts val="3600"/>
              </a:spcAft>
              <a:buSzPct val="120000"/>
              <a:defRPr/>
            </a:pPr>
            <a:r>
              <a:rPr lang="en-US" sz="2800" b="1" dirty="0" smtClean="0">
                <a:solidFill>
                  <a:schemeClr val="tx1">
                    <a:lumMod val="65000"/>
                    <a:lumOff val="35000"/>
                  </a:schemeClr>
                </a:solidFill>
              </a:rPr>
              <a:t>Dan McDonald</a:t>
            </a:r>
            <a:r>
              <a:rPr lang="en-US" sz="2800" dirty="0" smtClean="0">
                <a:solidFill>
                  <a:schemeClr val="tx1">
                    <a:lumMod val="65000"/>
                    <a:lumOff val="35000"/>
                  </a:schemeClr>
                </a:solidFill>
              </a:rPr>
              <a:t>, Norton School for Family and Consumer Sciences</a:t>
            </a:r>
            <a:endParaRPr lang="en-US" sz="2800" dirty="0">
              <a:solidFill>
                <a:schemeClr val="tx1">
                  <a:lumMod val="65000"/>
                  <a:lumOff val="35000"/>
                </a:schemeClr>
              </a:solidFill>
            </a:endParaRPr>
          </a:p>
          <a:p>
            <a:pPr>
              <a:spcBef>
                <a:spcPts val="0"/>
              </a:spcBef>
              <a:spcAft>
                <a:spcPts val="3600"/>
              </a:spcAft>
              <a:buSzPct val="120000"/>
              <a:defRPr/>
            </a:pPr>
            <a:r>
              <a:rPr lang="en-US" sz="2800" b="1" dirty="0" smtClean="0">
                <a:solidFill>
                  <a:schemeClr val="tx1">
                    <a:lumMod val="65000"/>
                    <a:lumOff val="35000"/>
                  </a:schemeClr>
                </a:solidFill>
              </a:rPr>
              <a:t>Tannis Gibson,</a:t>
            </a:r>
            <a:r>
              <a:rPr lang="en-US" sz="2800" dirty="0" smtClean="0">
                <a:solidFill>
                  <a:schemeClr val="tx1">
                    <a:lumMod val="65000"/>
                    <a:lumOff val="35000"/>
                  </a:schemeClr>
                </a:solidFill>
              </a:rPr>
              <a:t> Fred Fox School of Music</a:t>
            </a:r>
            <a:endParaRPr lang="en-US" sz="2800" dirty="0">
              <a:solidFill>
                <a:schemeClr val="tx1">
                  <a:lumMod val="65000"/>
                  <a:lumOff val="35000"/>
                </a:schemeClr>
              </a:solidFill>
            </a:endParaRPr>
          </a:p>
          <a:p>
            <a:endParaRPr lang="en-US" sz="1400" dirty="0"/>
          </a:p>
        </p:txBody>
      </p:sp>
    </p:spTree>
    <p:extLst>
      <p:ext uri="{BB962C8B-B14F-4D97-AF65-F5344CB8AC3E}">
        <p14:creationId xmlns:p14="http://schemas.microsoft.com/office/powerpoint/2010/main" val="2098780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722" y="2414266"/>
            <a:ext cx="7772400" cy="1103313"/>
          </a:xfrm>
        </p:spPr>
        <p:txBody>
          <a:bodyPr>
            <a:normAutofit/>
          </a:bodyPr>
          <a:lstStyle/>
          <a:p>
            <a:r>
              <a:rPr lang="en-US" sz="2800" dirty="0"/>
              <a:t>WRAP-UP AND DISCUSSION</a:t>
            </a:r>
            <a:endParaRPr lang="en-US" sz="2800" i="1" dirty="0"/>
          </a:p>
        </p:txBody>
      </p:sp>
    </p:spTree>
    <p:extLst>
      <p:ext uri="{BB962C8B-B14F-4D97-AF65-F5344CB8AC3E}">
        <p14:creationId xmlns:p14="http://schemas.microsoft.com/office/powerpoint/2010/main" val="1445114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290" y="256853"/>
            <a:ext cx="7772400" cy="1103313"/>
          </a:xfrm>
        </p:spPr>
        <p:txBody>
          <a:bodyPr>
            <a:normAutofit/>
          </a:bodyPr>
          <a:lstStyle/>
          <a:p>
            <a:r>
              <a:rPr lang="en-US" sz="2800" dirty="0"/>
              <a:t>FOR FURTHER INFORMATION</a:t>
            </a:r>
          </a:p>
        </p:txBody>
      </p:sp>
      <p:sp>
        <p:nvSpPr>
          <p:cNvPr id="7" name="Content Placeholder 6"/>
          <p:cNvSpPr>
            <a:spLocks noGrp="1"/>
          </p:cNvSpPr>
          <p:nvPr>
            <p:ph idx="1"/>
          </p:nvPr>
        </p:nvSpPr>
        <p:spPr>
          <a:xfrm>
            <a:off x="523472" y="2108582"/>
            <a:ext cx="8096035" cy="1418046"/>
          </a:xfrm>
        </p:spPr>
        <p:txBody>
          <a:bodyPr>
            <a:noAutofit/>
          </a:bodyPr>
          <a:lstStyle/>
          <a:p>
            <a:pPr marL="0" indent="0" algn="ctr">
              <a:spcBef>
                <a:spcPts val="0"/>
              </a:spcBef>
              <a:spcAft>
                <a:spcPts val="3600"/>
              </a:spcAft>
              <a:buSzPct val="120000"/>
              <a:buNone/>
              <a:defRPr/>
            </a:pPr>
            <a:r>
              <a:rPr lang="en-US" sz="3400" dirty="0">
                <a:solidFill>
                  <a:schemeClr val="tx1">
                    <a:lumMod val="65000"/>
                    <a:lumOff val="35000"/>
                  </a:schemeClr>
                </a:solidFill>
                <a:hlinkClick r:id="rId2"/>
              </a:rPr>
              <a:t>https://</a:t>
            </a:r>
            <a:r>
              <a:rPr lang="en-US" sz="3400" dirty="0" smtClean="0">
                <a:solidFill>
                  <a:schemeClr val="tx1">
                    <a:lumMod val="65000"/>
                    <a:lumOff val="35000"/>
                  </a:schemeClr>
                </a:solidFill>
                <a:hlinkClick r:id="rId2"/>
              </a:rPr>
              <a:t>facultyaffairs.arizona.edu/content/about-promotion</a:t>
            </a:r>
            <a:r>
              <a:rPr lang="en-US" sz="3400" dirty="0" smtClean="0">
                <a:solidFill>
                  <a:schemeClr val="tx1">
                    <a:lumMod val="65000"/>
                    <a:lumOff val="35000"/>
                  </a:schemeClr>
                </a:solidFill>
              </a:rPr>
              <a:t> </a:t>
            </a:r>
            <a:endParaRPr lang="en-US" sz="1400" dirty="0"/>
          </a:p>
        </p:txBody>
      </p:sp>
    </p:spTree>
    <p:extLst>
      <p:ext uri="{BB962C8B-B14F-4D97-AF65-F5344CB8AC3E}">
        <p14:creationId xmlns:p14="http://schemas.microsoft.com/office/powerpoint/2010/main" val="1248866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300" y="168076"/>
            <a:ext cx="8821699" cy="1103313"/>
          </a:xfrm>
        </p:spPr>
        <p:txBody>
          <a:bodyPr>
            <a:normAutofit/>
          </a:bodyPr>
          <a:lstStyle/>
          <a:p>
            <a:r>
              <a:rPr lang="en-US" sz="2800" dirty="0"/>
              <a:t>OUR INCLUSIVE VIEW OF SCHOLARSHIP</a:t>
            </a:r>
          </a:p>
        </p:txBody>
      </p:sp>
      <p:sp>
        <p:nvSpPr>
          <p:cNvPr id="7" name="Content Placeholder 6"/>
          <p:cNvSpPr>
            <a:spLocks noGrp="1"/>
          </p:cNvSpPr>
          <p:nvPr>
            <p:ph idx="1"/>
          </p:nvPr>
        </p:nvSpPr>
        <p:spPr>
          <a:xfrm>
            <a:off x="532041" y="1176919"/>
            <a:ext cx="8219835" cy="1418046"/>
          </a:xfrm>
        </p:spPr>
        <p:txBody>
          <a:bodyPr>
            <a:noAutofit/>
          </a:bodyPr>
          <a:lstStyle/>
          <a:p>
            <a:pPr marL="0" indent="0" fontAlgn="base">
              <a:buNone/>
            </a:pPr>
            <a:r>
              <a:rPr lang="en-US" sz="2400" i="1" dirty="0"/>
              <a:t>The University values an inclusive view of scholarship in the recognition that knowledge is acquired and advanced through discovery, integration, application, and teaching.  Given this perspective, promotion and tenure reviews, as detailed in the criteria of individual departments and colleges, will recognize original research contributions in peer-reviewed publications as well as integrative and applied forms of scholarship that involve cross-cutting collaborations with business and community partners, including translational research, commercialization activities, and patents.</a:t>
            </a:r>
          </a:p>
          <a:p>
            <a:endParaRPr lang="en-US" sz="2400" dirty="0"/>
          </a:p>
        </p:txBody>
      </p:sp>
    </p:spTree>
    <p:extLst>
      <p:ext uri="{BB962C8B-B14F-4D97-AF65-F5344CB8AC3E}">
        <p14:creationId xmlns:p14="http://schemas.microsoft.com/office/powerpoint/2010/main" val="1051348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73966" y="474393"/>
            <a:ext cx="8709615" cy="1418046"/>
          </a:xfrm>
        </p:spPr>
        <p:txBody>
          <a:bodyPr>
            <a:noAutofit/>
          </a:bodyPr>
          <a:lstStyle/>
          <a:p>
            <a:pPr marL="0" lvl="0" indent="0">
              <a:spcBef>
                <a:spcPts val="0"/>
              </a:spcBef>
              <a:spcAft>
                <a:spcPts val="1200"/>
              </a:spcAft>
              <a:buNone/>
            </a:pPr>
            <a:r>
              <a:rPr lang="en-US" sz="2800" b="1" dirty="0"/>
              <a:t>Ernest Boyer’s </a:t>
            </a:r>
            <a:r>
              <a:rPr lang="en-US" sz="2800" b="1" i="1" dirty="0"/>
              <a:t>Scholarship Reconsidered:</a:t>
            </a:r>
          </a:p>
          <a:p>
            <a:pPr lvl="0">
              <a:spcBef>
                <a:spcPts val="0"/>
              </a:spcBef>
              <a:spcAft>
                <a:spcPts val="1200"/>
              </a:spcAft>
            </a:pPr>
            <a:r>
              <a:rPr lang="en-US" sz="2200" b="1" i="1" dirty="0"/>
              <a:t>The scholarship of discovery</a:t>
            </a:r>
            <a:r>
              <a:rPr lang="en-US" sz="2200" i="1" dirty="0"/>
              <a:t> includes investigations  inquiries that generate new knowledge.</a:t>
            </a:r>
          </a:p>
          <a:p>
            <a:pPr lvl="0">
              <a:spcBef>
                <a:spcPts val="0"/>
              </a:spcBef>
              <a:spcAft>
                <a:spcPts val="1200"/>
              </a:spcAft>
            </a:pPr>
            <a:r>
              <a:rPr lang="en-US" sz="2200" b="1" i="1" dirty="0"/>
              <a:t>The scholarship of integration</a:t>
            </a:r>
            <a:r>
              <a:rPr lang="en-US" sz="2200" i="1" dirty="0"/>
              <a:t> makes interdisciplinary connections to synthesize knowledge in new ways.</a:t>
            </a:r>
          </a:p>
          <a:p>
            <a:pPr lvl="0">
              <a:spcBef>
                <a:spcPts val="0"/>
              </a:spcBef>
              <a:spcAft>
                <a:spcPts val="1200"/>
              </a:spcAft>
            </a:pPr>
            <a:r>
              <a:rPr lang="en-US" sz="2200" b="1" i="1" dirty="0"/>
              <a:t>The scholarship of application</a:t>
            </a:r>
            <a:r>
              <a:rPr lang="en-US" sz="2200" i="1" dirty="0"/>
              <a:t> is concerned with applying knowledge to social issues, sometimes to test theories and ground knowledge making.</a:t>
            </a:r>
          </a:p>
          <a:p>
            <a:pPr lvl="0">
              <a:spcBef>
                <a:spcPts val="0"/>
              </a:spcBef>
              <a:spcAft>
                <a:spcPts val="1200"/>
              </a:spcAft>
            </a:pPr>
            <a:r>
              <a:rPr lang="en-US" sz="2200" b="1" i="1" dirty="0"/>
              <a:t>The scholarship of teaching</a:t>
            </a:r>
            <a:r>
              <a:rPr lang="en-US" sz="2200" i="1" dirty="0"/>
              <a:t> includes transforming and extending as well as transmitting knowledge.</a:t>
            </a:r>
          </a:p>
          <a:p>
            <a:pPr lvl="0">
              <a:spcBef>
                <a:spcPts val="0"/>
              </a:spcBef>
              <a:spcAft>
                <a:spcPts val="1200"/>
              </a:spcAft>
            </a:pPr>
            <a:r>
              <a:rPr lang="en-US" sz="2200" b="1" i="1" dirty="0"/>
              <a:t>The scholarship of engagement</a:t>
            </a:r>
            <a:r>
              <a:rPr lang="en-US" sz="2200" i="1" dirty="0"/>
              <a:t> extends these forms of inquiry by collaborative inquiries on social issues.</a:t>
            </a:r>
          </a:p>
          <a:p>
            <a:pPr marL="0" indent="0" algn="r">
              <a:spcBef>
                <a:spcPts val="0"/>
              </a:spcBef>
              <a:spcAft>
                <a:spcPts val="600"/>
              </a:spcAft>
              <a:buNone/>
            </a:pPr>
            <a:r>
              <a:rPr lang="en-US" sz="1800" dirty="0"/>
              <a:t>Based on </a:t>
            </a:r>
            <a:r>
              <a:rPr lang="en-US" sz="1800" i="1" dirty="0"/>
              <a:t>The Scholarship of Engagement</a:t>
            </a:r>
            <a:r>
              <a:rPr lang="en-US" sz="1800" dirty="0"/>
              <a:t>, </a:t>
            </a:r>
          </a:p>
          <a:p>
            <a:pPr marL="0" indent="0" algn="r">
              <a:spcBef>
                <a:spcPts val="0"/>
              </a:spcBef>
              <a:spcAft>
                <a:spcPts val="600"/>
              </a:spcAft>
              <a:buNone/>
            </a:pPr>
            <a:r>
              <a:rPr lang="en-US" sz="1800" dirty="0"/>
              <a:t>Center for Experiential Learning, Loyola University</a:t>
            </a:r>
          </a:p>
          <a:p>
            <a:pPr marL="0" lvl="0" indent="0">
              <a:spcBef>
                <a:spcPts val="0"/>
              </a:spcBef>
              <a:spcAft>
                <a:spcPts val="600"/>
              </a:spcAft>
              <a:buNone/>
            </a:pPr>
            <a:endParaRPr lang="en-US" sz="2200" i="1" dirty="0"/>
          </a:p>
          <a:p>
            <a:pPr marL="0" indent="0">
              <a:buNone/>
            </a:pPr>
            <a:endParaRPr lang="en-US" sz="2200" dirty="0"/>
          </a:p>
          <a:p>
            <a:endParaRPr lang="en-US" sz="2200" dirty="0"/>
          </a:p>
        </p:txBody>
      </p:sp>
    </p:spTree>
    <p:extLst>
      <p:ext uri="{BB962C8B-B14F-4D97-AF65-F5344CB8AC3E}">
        <p14:creationId xmlns:p14="http://schemas.microsoft.com/office/powerpoint/2010/main" val="1790928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luc.edu/media/lucedu/experiential/images/Engaged_Scholarship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227" y="90456"/>
            <a:ext cx="8905773" cy="509410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83402" y="5698696"/>
            <a:ext cx="6334217" cy="723275"/>
          </a:xfrm>
          <a:prstGeom prst="rect">
            <a:avLst/>
          </a:prstGeom>
        </p:spPr>
        <p:txBody>
          <a:bodyPr wrap="square">
            <a:spAutoFit/>
          </a:bodyPr>
          <a:lstStyle/>
          <a:p>
            <a:pPr algn="r">
              <a:spcAft>
                <a:spcPts val="600"/>
              </a:spcAft>
            </a:pPr>
            <a:r>
              <a:rPr lang="en-US" dirty="0"/>
              <a:t>From </a:t>
            </a:r>
            <a:r>
              <a:rPr lang="en-US" i="1" dirty="0"/>
              <a:t>The Scholarship of Engagement</a:t>
            </a:r>
            <a:r>
              <a:rPr lang="en-US" dirty="0"/>
              <a:t>, </a:t>
            </a:r>
          </a:p>
          <a:p>
            <a:pPr algn="r">
              <a:spcAft>
                <a:spcPts val="600"/>
              </a:spcAft>
            </a:pPr>
            <a:r>
              <a:rPr lang="en-US" dirty="0"/>
              <a:t>Center for Experiential Learning, Loyola University, Chicago</a:t>
            </a:r>
          </a:p>
        </p:txBody>
      </p:sp>
    </p:spTree>
    <p:extLst>
      <p:ext uri="{BB962C8B-B14F-4D97-AF65-F5344CB8AC3E}">
        <p14:creationId xmlns:p14="http://schemas.microsoft.com/office/powerpoint/2010/main" val="2291126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21" y="-50786"/>
            <a:ext cx="9072979" cy="1103313"/>
          </a:xfrm>
        </p:spPr>
        <p:txBody>
          <a:bodyPr>
            <a:normAutofit/>
          </a:bodyPr>
          <a:lstStyle/>
          <a:p>
            <a:r>
              <a:rPr lang="en-US" sz="2600" dirty="0"/>
              <a:t>The Scholarship of Teaching &amp; Learning at UA</a:t>
            </a:r>
          </a:p>
        </p:txBody>
      </p:sp>
      <p:sp>
        <p:nvSpPr>
          <p:cNvPr id="3" name="Content Placeholder 2"/>
          <p:cNvSpPr>
            <a:spLocks noGrp="1"/>
          </p:cNvSpPr>
          <p:nvPr>
            <p:ph idx="1"/>
          </p:nvPr>
        </p:nvSpPr>
        <p:spPr>
          <a:xfrm>
            <a:off x="1225117" y="1311011"/>
            <a:ext cx="7581531" cy="1908700"/>
          </a:xfrm>
        </p:spPr>
        <p:txBody>
          <a:bodyPr>
            <a:normAutofit/>
          </a:bodyPr>
          <a:lstStyle/>
          <a:p>
            <a:endParaRPr lang="en-US" sz="2400" dirty="0"/>
          </a:p>
          <a:p>
            <a:pPr>
              <a:spcBef>
                <a:spcPts val="0"/>
              </a:spcBef>
              <a:spcAft>
                <a:spcPts val="600"/>
              </a:spcAft>
            </a:pPr>
            <a:r>
              <a:rPr lang="en-US" sz="2400" b="1" dirty="0">
                <a:solidFill>
                  <a:schemeClr val="tx1"/>
                </a:solidFill>
              </a:rPr>
              <a:t>Faculty Learning Communities</a:t>
            </a:r>
          </a:p>
          <a:p>
            <a:pPr>
              <a:spcBef>
                <a:spcPts val="0"/>
              </a:spcBef>
              <a:spcAft>
                <a:spcPts val="600"/>
              </a:spcAft>
            </a:pPr>
            <a:r>
              <a:rPr lang="en-US" sz="2400" b="1" dirty="0">
                <a:solidFill>
                  <a:schemeClr val="tx1"/>
                </a:solidFill>
              </a:rPr>
              <a:t>Collaborative Learning Spaces</a:t>
            </a:r>
          </a:p>
          <a:p>
            <a:pPr>
              <a:spcBef>
                <a:spcPts val="0"/>
              </a:spcBef>
              <a:spcAft>
                <a:spcPts val="600"/>
              </a:spcAft>
            </a:pPr>
            <a:r>
              <a:rPr lang="en-US" sz="2400" b="1" dirty="0">
                <a:solidFill>
                  <a:schemeClr val="tx1"/>
                </a:solidFill>
              </a:rPr>
              <a:t>Peer Review of Teaching Protocol</a:t>
            </a:r>
          </a:p>
          <a:p>
            <a:endParaRPr lang="en-US" sz="2400" dirty="0"/>
          </a:p>
          <a:p>
            <a:pPr marL="0" indent="0">
              <a:buNone/>
            </a:pPr>
            <a:endParaRPr lang="en-US" sz="2400" dirty="0"/>
          </a:p>
          <a:p>
            <a:endParaRPr lang="en-US" sz="2400" dirty="0"/>
          </a:p>
        </p:txBody>
      </p:sp>
      <p:pic>
        <p:nvPicPr>
          <p:cNvPr id="15" name="Picture 1" descr="Home">
            <a:hlinkClick r:id="rId2" tooltip="&quot;Home&quo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052" y="805604"/>
            <a:ext cx="1010814" cy="101081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953087" y="860520"/>
            <a:ext cx="5894773" cy="800219"/>
          </a:xfrm>
          <a:prstGeom prst="rect">
            <a:avLst/>
          </a:prstGeom>
        </p:spPr>
        <p:txBody>
          <a:bodyPr wrap="square">
            <a:spAutoFit/>
          </a:bodyPr>
          <a:lstStyle/>
          <a:p>
            <a:pPr lvl="0" defTabSz="914400" eaLnBrk="0" fontAlgn="base" hangingPunct="0">
              <a:spcBef>
                <a:spcPct val="0"/>
              </a:spcBef>
              <a:spcAft>
                <a:spcPct val="0"/>
              </a:spcAft>
            </a:pPr>
            <a:r>
              <a:rPr lang="en-US" altLang="en-US" sz="2800" b="1" dirty="0">
                <a:solidFill>
                  <a:srgbClr val="314D7B"/>
                </a:solidFill>
                <a:ea typeface="Times New Roman" panose="02020603050405020304" pitchFamily="18" charset="0"/>
                <a:cs typeface="Times New Roman" panose="02020603050405020304" pitchFamily="18" charset="0"/>
                <a:hlinkClick r:id="rId2" tooltip="Home"/>
              </a:rPr>
              <a:t>Office of Instruction &amp; Assessment</a:t>
            </a:r>
            <a:endParaRPr lang="en-US" altLang="en-US" sz="2800" dirty="0"/>
          </a:p>
          <a:p>
            <a:pPr lvl="0" defTabSz="914400" eaLnBrk="0" fontAlgn="base" hangingPunct="0">
              <a:spcBef>
                <a:spcPct val="0"/>
              </a:spcBef>
              <a:spcAft>
                <a:spcPct val="0"/>
              </a:spcAft>
            </a:pPr>
            <a:r>
              <a:rPr lang="en-US" altLang="en-US" i="1" dirty="0">
                <a:solidFill>
                  <a:srgbClr val="314D7B"/>
                </a:solidFill>
                <a:latin typeface="Helvetica" panose="020B0604020202020204" pitchFamily="34" charset="0"/>
                <a:ea typeface="Times New Roman" panose="02020603050405020304" pitchFamily="18" charset="0"/>
                <a:cs typeface="Times New Roman" panose="02020603050405020304" pitchFamily="18" charset="0"/>
              </a:rPr>
              <a:t>Building capacity for excellent teaching</a:t>
            </a:r>
            <a:endParaRPr lang="en-US" altLang="en-US" sz="4000" dirty="0">
              <a:latin typeface="Arial" panose="020B0604020202020204" pitchFamily="34" charset="0"/>
            </a:endParaRPr>
          </a:p>
        </p:txBody>
      </p:sp>
      <p:pic>
        <p:nvPicPr>
          <p:cNvPr id="21" name="Picture 5" descr="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052" y="3598453"/>
            <a:ext cx="4811623" cy="75748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217805" y="4583701"/>
            <a:ext cx="7926195" cy="1554272"/>
          </a:xfrm>
          <a:prstGeom prst="rect">
            <a:avLst/>
          </a:prstGeom>
        </p:spPr>
        <p:txBody>
          <a:bodyPr wrap="square">
            <a:spAutoFit/>
          </a:bodyPr>
          <a:lstStyle/>
          <a:p>
            <a:pPr marL="285750" indent="-285750">
              <a:spcAft>
                <a:spcPts val="600"/>
              </a:spcAft>
              <a:buFont typeface="Arial" panose="020B0604020202020204" pitchFamily="34" charset="0"/>
              <a:buChar char="•"/>
            </a:pPr>
            <a:r>
              <a:rPr lang="en-US" sz="2000" b="1" cap="all" dirty="0">
                <a:latin typeface="Verdana" panose="020B0604030504040204" pitchFamily="34" charset="0"/>
                <a:ea typeface="Verdana" panose="020B0604030504040204" pitchFamily="34" charset="0"/>
                <a:cs typeface="Verdana" panose="020B0604030504040204" pitchFamily="34" charset="0"/>
              </a:rPr>
              <a:t>CUES SEMINAR SERIES</a:t>
            </a:r>
          </a:p>
          <a:p>
            <a:pPr marL="285750" indent="-285750">
              <a:spcAft>
                <a:spcPts val="600"/>
              </a:spcAft>
              <a:buFont typeface="Arial" panose="020B0604020202020204" pitchFamily="34" charset="0"/>
              <a:buChar char="•"/>
            </a:pPr>
            <a:r>
              <a:rPr lang="en-US" sz="2000" b="1" cap="all" dirty="0">
                <a:latin typeface="Verdana" panose="020B0604030504040204" pitchFamily="34" charset="0"/>
                <a:ea typeface="Verdana" panose="020B0604030504040204" pitchFamily="34" charset="0"/>
                <a:cs typeface="Verdana" panose="020B0604030504040204" pitchFamily="34" charset="0"/>
              </a:rPr>
              <a:t>DISTINGUISHED FELLOWSHIPS</a:t>
            </a:r>
          </a:p>
          <a:p>
            <a:pPr marL="285750" indent="-285750">
              <a:spcAft>
                <a:spcPts val="600"/>
              </a:spcAft>
              <a:buFont typeface="Arial" panose="020B0604020202020204" pitchFamily="34" charset="0"/>
              <a:buChar char="•"/>
            </a:pPr>
            <a:r>
              <a:rPr lang="en-US" sz="2000" b="1" cap="all" dirty="0">
                <a:latin typeface="Verdana" panose="020B0604030504040204" pitchFamily="34" charset="0"/>
                <a:ea typeface="Verdana" panose="020B0604030504040204" pitchFamily="34" charset="0"/>
                <a:cs typeface="Verdana" panose="020B0604030504040204" pitchFamily="34" charset="0"/>
              </a:rPr>
              <a:t>SYMPOSIA AND WORKSHOPS</a:t>
            </a:r>
          </a:p>
          <a:p>
            <a:pPr marL="285750" indent="-285750">
              <a:spcAft>
                <a:spcPts val="600"/>
              </a:spcAft>
              <a:buFont typeface="Arial" panose="020B0604020202020204" pitchFamily="34" charset="0"/>
              <a:buChar char="•"/>
            </a:pPr>
            <a:r>
              <a:rPr lang="en-US" sz="2000" b="1" cap="all" dirty="0">
                <a:latin typeface="Verdana" panose="020B0604030504040204" pitchFamily="34" charset="0"/>
                <a:ea typeface="Verdana" panose="020B0604030504040204" pitchFamily="34" charset="0"/>
                <a:cs typeface="Verdana" panose="020B0604030504040204" pitchFamily="34" charset="0"/>
              </a:rPr>
              <a:t>TEACHING SCHOLAR CIRCLES</a:t>
            </a:r>
            <a:endParaRPr lang="en-US" sz="2000" b="1" i="0" cap="all"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17941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44" y="256853"/>
            <a:ext cx="8278964" cy="1103313"/>
          </a:xfrm>
        </p:spPr>
        <p:txBody>
          <a:bodyPr>
            <a:normAutofit/>
          </a:bodyPr>
          <a:lstStyle/>
          <a:p>
            <a:r>
              <a:rPr lang="en-US" sz="2800" dirty="0"/>
              <a:t>AN INCLUSIVE VIEW OF SCHOLARSHIP</a:t>
            </a:r>
          </a:p>
        </p:txBody>
      </p:sp>
      <p:sp>
        <p:nvSpPr>
          <p:cNvPr id="7" name="Content Placeholder 6"/>
          <p:cNvSpPr>
            <a:spLocks noGrp="1"/>
          </p:cNvSpPr>
          <p:nvPr>
            <p:ph idx="1"/>
          </p:nvPr>
        </p:nvSpPr>
        <p:spPr>
          <a:xfrm>
            <a:off x="532878" y="1360166"/>
            <a:ext cx="8141896" cy="3216337"/>
          </a:xfrm>
        </p:spPr>
        <p:txBody>
          <a:bodyPr>
            <a:noAutofit/>
          </a:bodyPr>
          <a:lstStyle/>
          <a:p>
            <a:pPr>
              <a:spcBef>
                <a:spcPts val="0"/>
              </a:spcBef>
              <a:spcAft>
                <a:spcPts val="1200"/>
              </a:spcAft>
              <a:buSzPct val="100000"/>
              <a:defRPr/>
            </a:pPr>
            <a:r>
              <a:rPr lang="en-US" sz="2400" b="1" dirty="0">
                <a:solidFill>
                  <a:schemeClr val="tx1">
                    <a:lumMod val="65000"/>
                    <a:lumOff val="35000"/>
                  </a:schemeClr>
                </a:solidFill>
              </a:rPr>
              <a:t>Develop an outcomes assessment plan </a:t>
            </a:r>
            <a:r>
              <a:rPr lang="en-US" sz="2400" dirty="0">
                <a:solidFill>
                  <a:schemeClr val="tx1">
                    <a:lumMod val="65000"/>
                    <a:lumOff val="35000"/>
                  </a:schemeClr>
                </a:solidFill>
              </a:rPr>
              <a:t>to identify metrics that demonstrate your impact.</a:t>
            </a:r>
          </a:p>
          <a:p>
            <a:pPr>
              <a:spcBef>
                <a:spcPts val="0"/>
              </a:spcBef>
              <a:spcAft>
                <a:spcPts val="1200"/>
              </a:spcAft>
              <a:buSzPct val="100000"/>
              <a:defRPr/>
            </a:pPr>
            <a:r>
              <a:rPr lang="en-US" sz="2400" b="1" dirty="0">
                <a:solidFill>
                  <a:schemeClr val="tx1">
                    <a:lumMod val="65000"/>
                    <a:lumOff val="35000"/>
                  </a:schemeClr>
                </a:solidFill>
              </a:rPr>
              <a:t>Consider benchmarks </a:t>
            </a:r>
            <a:r>
              <a:rPr lang="en-US" sz="2400" dirty="0">
                <a:solidFill>
                  <a:schemeClr val="tx1">
                    <a:lumMod val="65000"/>
                    <a:lumOff val="35000"/>
                  </a:schemeClr>
                </a:solidFill>
              </a:rPr>
              <a:t>for the advancement of your teaching and outreach.</a:t>
            </a:r>
          </a:p>
          <a:p>
            <a:pPr>
              <a:spcBef>
                <a:spcPts val="0"/>
              </a:spcBef>
              <a:spcAft>
                <a:spcPts val="1200"/>
              </a:spcAft>
              <a:buSzPct val="100000"/>
              <a:defRPr/>
            </a:pPr>
            <a:r>
              <a:rPr lang="en-US" sz="2400" b="1" dirty="0">
                <a:solidFill>
                  <a:schemeClr val="tx1">
                    <a:lumMod val="65000"/>
                    <a:lumOff val="35000"/>
                  </a:schemeClr>
                </a:solidFill>
              </a:rPr>
              <a:t>Use your Candidate Statement </a:t>
            </a:r>
            <a:r>
              <a:rPr lang="en-US" sz="2400" dirty="0">
                <a:solidFill>
                  <a:schemeClr val="tx1">
                    <a:lumMod val="65000"/>
                    <a:lumOff val="35000"/>
                  </a:schemeClr>
                </a:solidFill>
              </a:rPr>
              <a:t>to frame your program of work with an inclusive vision.</a:t>
            </a:r>
          </a:p>
          <a:p>
            <a:pPr>
              <a:spcBef>
                <a:spcPts val="0"/>
              </a:spcBef>
              <a:spcAft>
                <a:spcPts val="1200"/>
              </a:spcAft>
              <a:buSzPct val="100000"/>
              <a:defRPr/>
            </a:pPr>
            <a:r>
              <a:rPr lang="en-US" sz="2400" b="1" dirty="0">
                <a:solidFill>
                  <a:schemeClr val="tx1">
                    <a:lumMod val="65000"/>
                    <a:lumOff val="35000"/>
                  </a:schemeClr>
                </a:solidFill>
              </a:rPr>
              <a:t>Document your leadership and impact </a:t>
            </a:r>
            <a:r>
              <a:rPr lang="en-US" sz="2400" dirty="0">
                <a:solidFill>
                  <a:schemeClr val="tx1">
                    <a:lumMod val="65000"/>
                    <a:lumOff val="35000"/>
                  </a:schemeClr>
                </a:solidFill>
              </a:rPr>
              <a:t>in Sections 6, 7, and 8 of your dossier.</a:t>
            </a:r>
          </a:p>
          <a:p>
            <a:pPr>
              <a:spcBef>
                <a:spcPts val="0"/>
              </a:spcBef>
              <a:spcAft>
                <a:spcPts val="1200"/>
              </a:spcAft>
              <a:buSzPct val="100000"/>
              <a:defRPr/>
            </a:pPr>
            <a:r>
              <a:rPr lang="en-US" sz="2400" b="1" dirty="0">
                <a:solidFill>
                  <a:schemeClr val="tx1">
                    <a:lumMod val="65000"/>
                    <a:lumOff val="35000"/>
                  </a:schemeClr>
                </a:solidFill>
              </a:rPr>
              <a:t>Identify collaborators </a:t>
            </a:r>
            <a:r>
              <a:rPr lang="en-US" sz="2400" dirty="0">
                <a:solidFill>
                  <a:schemeClr val="tx1">
                    <a:lumMod val="65000"/>
                    <a:lumOff val="35000"/>
                  </a:schemeClr>
                </a:solidFill>
              </a:rPr>
              <a:t>for your committee chair and/or head to solicit letters to offer testimony to your effective collaborators.</a:t>
            </a:r>
          </a:p>
        </p:txBody>
      </p:sp>
    </p:spTree>
    <p:extLst>
      <p:ext uri="{BB962C8B-B14F-4D97-AF65-F5344CB8AC3E}">
        <p14:creationId xmlns:p14="http://schemas.microsoft.com/office/powerpoint/2010/main" val="745742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473" y="256853"/>
            <a:ext cx="8141896" cy="1307628"/>
          </a:xfrm>
        </p:spPr>
        <p:txBody>
          <a:bodyPr>
            <a:normAutofit fontScale="90000"/>
          </a:bodyPr>
          <a:lstStyle/>
          <a:p>
            <a:r>
              <a:rPr lang="en-US" sz="2800" dirty="0"/>
              <a:t>PEER REVIEW PROTOCOL &amp; CRITERIA FOR EVALUATING TEACHING PORTFOLIOS</a:t>
            </a:r>
            <a:endParaRPr lang="en-US" sz="2800" i="1" dirty="0"/>
          </a:p>
        </p:txBody>
      </p:sp>
      <p:sp>
        <p:nvSpPr>
          <p:cNvPr id="7" name="Content Placeholder 6"/>
          <p:cNvSpPr>
            <a:spLocks noGrp="1"/>
          </p:cNvSpPr>
          <p:nvPr>
            <p:ph idx="1"/>
          </p:nvPr>
        </p:nvSpPr>
        <p:spPr>
          <a:xfrm>
            <a:off x="523473" y="2139164"/>
            <a:ext cx="8141896" cy="1418046"/>
          </a:xfrm>
        </p:spPr>
        <p:txBody>
          <a:bodyPr>
            <a:noAutofit/>
          </a:bodyPr>
          <a:lstStyle/>
          <a:p>
            <a:pPr marL="0" indent="0" algn="ctr">
              <a:spcBef>
                <a:spcPts val="0"/>
              </a:spcBef>
              <a:spcAft>
                <a:spcPts val="1200"/>
              </a:spcAft>
              <a:buSzPct val="120000"/>
              <a:buNone/>
              <a:defRPr/>
            </a:pPr>
            <a:r>
              <a:rPr lang="en-US" sz="3200" b="1" dirty="0">
                <a:solidFill>
                  <a:schemeClr val="tx1">
                    <a:lumMod val="65000"/>
                    <a:lumOff val="35000"/>
                  </a:schemeClr>
                </a:solidFill>
              </a:rPr>
              <a:t>Ingrid </a:t>
            </a:r>
            <a:r>
              <a:rPr lang="en-US" sz="3200" b="1" dirty="0" err="1">
                <a:solidFill>
                  <a:schemeClr val="tx1">
                    <a:lumMod val="65000"/>
                    <a:lumOff val="35000"/>
                  </a:schemeClr>
                </a:solidFill>
              </a:rPr>
              <a:t>Novodvorsky</a:t>
            </a:r>
            <a:endParaRPr lang="en-US" sz="3200" b="1" dirty="0">
              <a:solidFill>
                <a:schemeClr val="tx1">
                  <a:lumMod val="65000"/>
                  <a:lumOff val="35000"/>
                </a:schemeClr>
              </a:solidFill>
            </a:endParaRPr>
          </a:p>
          <a:p>
            <a:pPr marL="0" indent="0" algn="ctr">
              <a:spcBef>
                <a:spcPts val="0"/>
              </a:spcBef>
              <a:spcAft>
                <a:spcPts val="1200"/>
              </a:spcAft>
              <a:buSzPct val="120000"/>
              <a:buNone/>
              <a:defRPr/>
            </a:pPr>
            <a:r>
              <a:rPr lang="en-US" sz="3200" dirty="0">
                <a:solidFill>
                  <a:schemeClr val="tx1">
                    <a:lumMod val="65000"/>
                    <a:lumOff val="35000"/>
                  </a:schemeClr>
                </a:solidFill>
              </a:rPr>
              <a:t>Director, Teaching, Learning, &amp; Assessment</a:t>
            </a:r>
          </a:p>
          <a:p>
            <a:pPr marL="0" indent="0" algn="ctr">
              <a:spcBef>
                <a:spcPts val="0"/>
              </a:spcBef>
              <a:spcAft>
                <a:spcPts val="1200"/>
              </a:spcAft>
              <a:buSzPct val="120000"/>
              <a:buNone/>
              <a:defRPr/>
            </a:pPr>
            <a:r>
              <a:rPr lang="en-US" sz="3200" dirty="0">
                <a:solidFill>
                  <a:schemeClr val="tx1">
                    <a:lumMod val="65000"/>
                    <a:lumOff val="35000"/>
                  </a:schemeClr>
                </a:solidFill>
              </a:rPr>
              <a:t>Office of Instruction &amp; Assessment</a:t>
            </a:r>
          </a:p>
          <a:p>
            <a:endParaRPr lang="en-US" sz="1400" dirty="0"/>
          </a:p>
        </p:txBody>
      </p:sp>
    </p:spTree>
    <p:extLst>
      <p:ext uri="{BB962C8B-B14F-4D97-AF65-F5344CB8AC3E}">
        <p14:creationId xmlns:p14="http://schemas.microsoft.com/office/powerpoint/2010/main" val="8927226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3D TRANSITION" val="FallingWall.p3d 0"/>
  <p:tag name="POWER3D OPTIONS" val="Medium "/>
  <p:tag name="POWER3D SOUND" val="Falling Wall"/>
</p:tagLst>
</file>

<file path=ppt/tags/tag2.xml><?xml version="1.0" encoding="utf-8"?>
<p:tagLst xmlns:a="http://schemas.openxmlformats.org/drawingml/2006/main" xmlns:r="http://schemas.openxmlformats.org/officeDocument/2006/relationships" xmlns:p="http://schemas.openxmlformats.org/presentationml/2006/main">
  <p:tag name="POWER3D TRANSITION" val="FallingWall.p3d 0"/>
  <p:tag name="POWER3D OPTIONS" val="Medium "/>
  <p:tag name="POWER3D SOUND" val="Falling Wall"/>
</p:tagLst>
</file>

<file path=ppt/tags/tag3.xml><?xml version="1.0" encoding="utf-8"?>
<p:tagLst xmlns:a="http://schemas.openxmlformats.org/drawingml/2006/main" xmlns:r="http://schemas.openxmlformats.org/officeDocument/2006/relationships" xmlns:p="http://schemas.openxmlformats.org/presentationml/2006/main">
  <p:tag name="POWER3D TRANSITION" val="FallingWall.p3d 0"/>
  <p:tag name="POWER3D OPTIONS" val="Medium "/>
  <p:tag name="POWER3D SOUND" val="Falling Wall"/>
</p:tagLst>
</file>

<file path=ppt/tags/tag4.xml><?xml version="1.0" encoding="utf-8"?>
<p:tagLst xmlns:a="http://schemas.openxmlformats.org/drawingml/2006/main" xmlns:r="http://schemas.openxmlformats.org/officeDocument/2006/relationships" xmlns:p="http://schemas.openxmlformats.org/presentationml/2006/main">
  <p:tag name="POWER3D TRANSITION" val="FallingWall.p3d 0"/>
  <p:tag name="POWER3D OPTIONS" val="Medium "/>
  <p:tag name="POWER3D SOUND" val="Falling Wall"/>
</p:tagLst>
</file>

<file path=ppt/tags/tag5.xml><?xml version="1.0" encoding="utf-8"?>
<p:tagLst xmlns:a="http://schemas.openxmlformats.org/drawingml/2006/main" xmlns:r="http://schemas.openxmlformats.org/officeDocument/2006/relationships" xmlns:p="http://schemas.openxmlformats.org/presentationml/2006/main">
  <p:tag name="POWER3D TRANSITION" val="FallingWall.p3d 0"/>
  <p:tag name="POWER3D OPTIONS" val="Medium "/>
  <p:tag name="POWER3D SOUND" val="Falling Wall"/>
</p:tagLst>
</file>

<file path=ppt/tags/tag6.xml><?xml version="1.0" encoding="utf-8"?>
<p:tagLst xmlns:a="http://schemas.openxmlformats.org/drawingml/2006/main" xmlns:r="http://schemas.openxmlformats.org/officeDocument/2006/relationships" xmlns:p="http://schemas.openxmlformats.org/presentationml/2006/main">
  <p:tag name="POWER3D TRANSITION" val="FallingWall.p3d 0"/>
  <p:tag name="POWER3D OPTIONS" val="Medium "/>
  <p:tag name="POWER3D SOUND" val="Falling Wall"/>
</p:tagLst>
</file>

<file path=ppt/tags/tag7.xml><?xml version="1.0" encoding="utf-8"?>
<p:tagLst xmlns:a="http://schemas.openxmlformats.org/drawingml/2006/main" xmlns:r="http://schemas.openxmlformats.org/officeDocument/2006/relationships" xmlns:p="http://schemas.openxmlformats.org/presentationml/2006/main">
  <p:tag name="POWER3D TRANSITION" val="FallingWall.p3d 0"/>
  <p:tag name="POWER3D OPTIONS" val="Medium "/>
  <p:tag name="POWER3D SOUND" val="Falling Wall"/>
</p:tagLst>
</file>

<file path=ppt/tags/tag8.xml><?xml version="1.0" encoding="utf-8"?>
<p:tagLst xmlns:a="http://schemas.openxmlformats.org/drawingml/2006/main" xmlns:r="http://schemas.openxmlformats.org/officeDocument/2006/relationships" xmlns:p="http://schemas.openxmlformats.org/presentationml/2006/main">
  <p:tag name="POWER3D TRANSITION" val="FallingWall.p3d 0"/>
  <p:tag name="POWER3D OPTIONS" val="Medium "/>
  <p:tag name="POWER3D SOUND" val="Falling Wal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960</TotalTime>
  <Words>1100</Words>
  <Application>Microsoft Office PowerPoint</Application>
  <PresentationFormat>On-screen Show (4:3)</PresentationFormat>
  <Paragraphs>182</Paragraphs>
  <Slides>31</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MS PGothic</vt:lpstr>
      <vt:lpstr>Arial</vt:lpstr>
      <vt:lpstr>Calibri</vt:lpstr>
      <vt:lpstr>Helvetica</vt:lpstr>
      <vt:lpstr>Times New Roman</vt:lpstr>
      <vt:lpstr>Verdana</vt:lpstr>
      <vt:lpstr>Office Theme</vt:lpstr>
      <vt:lpstr>USING TEACHING AND OUTREACH PORTFOLIOS TO DOCUMENT IMPACT</vt:lpstr>
      <vt:lpstr>OUR AGENDA</vt:lpstr>
      <vt:lpstr>TODAY’S PRESENTERS</vt:lpstr>
      <vt:lpstr>OUR INCLUSIVE VIEW OF SCHOLARSHIP</vt:lpstr>
      <vt:lpstr>PowerPoint Presentation</vt:lpstr>
      <vt:lpstr>PowerPoint Presentation</vt:lpstr>
      <vt:lpstr>The Scholarship of Teaching &amp; Learning at UA</vt:lpstr>
      <vt:lpstr>AN INCLUSIVE VIEW OF SCHOLARSHIP</vt:lpstr>
      <vt:lpstr>PEER REVIEW PROTOCOL &amp; CRITERIA FOR EVALUATING TEACHING PORTFOLIOS</vt:lpstr>
      <vt:lpstr>PEER REVIEW PROTOCOL</vt:lpstr>
      <vt:lpstr>EVALUATING TEACHING PORTFOLIOS</vt:lpstr>
      <vt:lpstr>EVALUATING TEACHING PORTFOLIOS</vt:lpstr>
      <vt:lpstr>INTERPRETING TEACHER COURSE EVALUATIONS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DOCUMENTING AND ASSESSING OUTREACH AND SERVICE</vt:lpstr>
      <vt:lpstr>EXAMPLES OF SERVICE ACTIVITIES</vt:lpstr>
      <vt:lpstr>EVALUATING FACULTY SERVICE</vt:lpstr>
      <vt:lpstr>EVALUATING PROFESSIONAL SERVICE</vt:lpstr>
      <vt:lpstr>EVALUATING PUBLIC OR COMMUNITY SERVICE/OUTREACH</vt:lpstr>
      <vt:lpstr>SOURCES OF EVALUATION INPUT</vt:lpstr>
      <vt:lpstr>WRAP-UP AND DISCUSSION</vt:lpstr>
      <vt:lpstr>FOR FURTHER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urdesign</dc:creator>
  <cp:lastModifiedBy>Roberts, Asya</cp:lastModifiedBy>
  <cp:revision>73</cp:revision>
  <cp:lastPrinted>2018-04-23T19:01:38Z</cp:lastPrinted>
  <dcterms:created xsi:type="dcterms:W3CDTF">2014-09-04T21:39:25Z</dcterms:created>
  <dcterms:modified xsi:type="dcterms:W3CDTF">2019-03-15T00:24:03Z</dcterms:modified>
</cp:coreProperties>
</file>